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9" r:id="rId2"/>
    <p:sldId id="260" r:id="rId3"/>
    <p:sldId id="285" r:id="rId4"/>
    <p:sldId id="269" r:id="rId5"/>
    <p:sldId id="275" r:id="rId6"/>
    <p:sldId id="276" r:id="rId7"/>
    <p:sldId id="274" r:id="rId8"/>
    <p:sldId id="288" r:id="rId9"/>
    <p:sldId id="277" r:id="rId10"/>
    <p:sldId id="278" r:id="rId11"/>
    <p:sldId id="286" r:id="rId12"/>
    <p:sldId id="279" r:id="rId13"/>
    <p:sldId id="280" r:id="rId14"/>
    <p:sldId id="281" r:id="rId15"/>
    <p:sldId id="282" r:id="rId16"/>
    <p:sldId id="283" r:id="rId17"/>
    <p:sldId id="265" r:id="rId18"/>
    <p:sldId id="272" r:id="rId19"/>
    <p:sldId id="287"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8565" autoAdjust="0"/>
  </p:normalViewPr>
  <p:slideViewPr>
    <p:cSldViewPr snapToGrid="0">
      <p:cViewPr varScale="1">
        <p:scale>
          <a:sx n="36" d="100"/>
          <a:sy n="36" d="100"/>
        </p:scale>
        <p:origin x="1464" y="43"/>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7C795-A656-4F85-AD70-B7F0942064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0F26D7-B956-4DD9-897C-D93C93FC745D}">
      <dgm:prSet phldrT="[Text]"/>
      <dgm:spPr/>
      <dgm:t>
        <a:bodyPr/>
        <a:lstStyle/>
        <a:p>
          <a:r>
            <a:rPr lang="en-US" dirty="0"/>
            <a:t>1.</a:t>
          </a:r>
        </a:p>
      </dgm:t>
    </dgm:pt>
    <dgm:pt modelId="{8F04EB76-8412-4996-96D8-AD9B9C472563}" type="parTrans" cxnId="{E12B4019-66C9-4651-97E3-ED482DC71C29}">
      <dgm:prSet/>
      <dgm:spPr/>
      <dgm:t>
        <a:bodyPr/>
        <a:lstStyle/>
        <a:p>
          <a:endParaRPr lang="en-US"/>
        </a:p>
      </dgm:t>
    </dgm:pt>
    <dgm:pt modelId="{C07440F8-8D12-4DE0-8976-742013F9DBC7}" type="sibTrans" cxnId="{E12B4019-66C9-4651-97E3-ED482DC71C29}">
      <dgm:prSet/>
      <dgm:spPr/>
      <dgm:t>
        <a:bodyPr/>
        <a:lstStyle/>
        <a:p>
          <a:endParaRPr lang="en-US"/>
        </a:p>
      </dgm:t>
    </dgm:pt>
    <dgm:pt modelId="{3A850981-6B08-4CFE-97EE-FDEA5293870F}">
      <dgm:prSet phldrT="[Text]"/>
      <dgm:spPr/>
      <dgm:t>
        <a:bodyPr/>
        <a:lstStyle/>
        <a:p>
          <a:endParaRPr lang="en-US" dirty="0"/>
        </a:p>
      </dgm:t>
    </dgm:pt>
    <dgm:pt modelId="{A77675F1-F43C-49DE-8B3D-AD66CDC27EDB}" type="parTrans" cxnId="{A8848965-2922-4203-A97C-FB0116087BAA}">
      <dgm:prSet/>
      <dgm:spPr/>
      <dgm:t>
        <a:bodyPr/>
        <a:lstStyle/>
        <a:p>
          <a:endParaRPr lang="en-US"/>
        </a:p>
      </dgm:t>
    </dgm:pt>
    <dgm:pt modelId="{69877F9E-B75F-47FB-ADD6-49793B1A586B}" type="sibTrans" cxnId="{A8848965-2922-4203-A97C-FB0116087BAA}">
      <dgm:prSet/>
      <dgm:spPr/>
      <dgm:t>
        <a:bodyPr/>
        <a:lstStyle/>
        <a:p>
          <a:endParaRPr lang="en-US"/>
        </a:p>
      </dgm:t>
    </dgm:pt>
    <dgm:pt modelId="{F4C3241E-B884-46C2-80EB-839DBD9DA60E}">
      <dgm:prSet phldrT="[Text]"/>
      <dgm:spPr/>
      <dgm:t>
        <a:bodyPr/>
        <a:lstStyle/>
        <a:p>
          <a:r>
            <a:rPr lang="en-US" dirty="0"/>
            <a:t>2.</a:t>
          </a:r>
        </a:p>
      </dgm:t>
    </dgm:pt>
    <dgm:pt modelId="{052F120A-6D1B-4C99-9709-3913F0EFC327}" type="parTrans" cxnId="{F0A99889-6C5B-437F-82FC-2B1476EAA0E8}">
      <dgm:prSet/>
      <dgm:spPr/>
      <dgm:t>
        <a:bodyPr/>
        <a:lstStyle/>
        <a:p>
          <a:endParaRPr lang="en-US"/>
        </a:p>
      </dgm:t>
    </dgm:pt>
    <dgm:pt modelId="{30F4AEC8-903C-4E3F-BCEE-B2C7B77ADECD}" type="sibTrans" cxnId="{F0A99889-6C5B-437F-82FC-2B1476EAA0E8}">
      <dgm:prSet/>
      <dgm:spPr/>
      <dgm:t>
        <a:bodyPr/>
        <a:lstStyle/>
        <a:p>
          <a:endParaRPr lang="en-US"/>
        </a:p>
      </dgm:t>
    </dgm:pt>
    <dgm:pt modelId="{7212371C-953F-4979-9E71-89EA6B5655EC}">
      <dgm:prSet phldrT="[Text]"/>
      <dgm:spPr/>
      <dgm:t>
        <a:bodyPr/>
        <a:lstStyle/>
        <a:p>
          <a:endParaRPr lang="en-US" i="1" dirty="0">
            <a:latin typeface="Times New Roman" panose="02020603050405020304" pitchFamily="18" charset="0"/>
            <a:ea typeface="Tahoma" panose="020B0604030504040204" pitchFamily="34" charset="0"/>
            <a:cs typeface="Times New Roman" panose="02020603050405020304" pitchFamily="18" charset="0"/>
          </a:endParaRPr>
        </a:p>
      </dgm:t>
    </dgm:pt>
    <dgm:pt modelId="{53F7749B-980D-46AB-8BA6-89E6F809D3C5}" type="parTrans" cxnId="{B5C7B1BB-0D31-4228-AAB9-E4FA87E2A251}">
      <dgm:prSet/>
      <dgm:spPr/>
      <dgm:t>
        <a:bodyPr/>
        <a:lstStyle/>
        <a:p>
          <a:endParaRPr lang="en-US"/>
        </a:p>
      </dgm:t>
    </dgm:pt>
    <dgm:pt modelId="{BD6ADD5F-DFC3-478C-B3AD-12C99D2A29F9}" type="sibTrans" cxnId="{B5C7B1BB-0D31-4228-AAB9-E4FA87E2A251}">
      <dgm:prSet/>
      <dgm:spPr/>
      <dgm:t>
        <a:bodyPr/>
        <a:lstStyle/>
        <a:p>
          <a:endParaRPr lang="en-US"/>
        </a:p>
      </dgm:t>
    </dgm:pt>
    <dgm:pt modelId="{7F3C095D-2E38-4CBC-9B3D-823FB4D35DDC}" type="pres">
      <dgm:prSet presAssocID="{6157C795-A656-4F85-AD70-B7F094206420}" presName="linear" presStyleCnt="0">
        <dgm:presLayoutVars>
          <dgm:animLvl val="lvl"/>
          <dgm:resizeHandles val="exact"/>
        </dgm:presLayoutVars>
      </dgm:prSet>
      <dgm:spPr/>
    </dgm:pt>
    <dgm:pt modelId="{37ED356B-DDEF-488E-AA22-ECC2C1519BA9}" type="pres">
      <dgm:prSet presAssocID="{780F26D7-B956-4DD9-897C-D93C93FC745D}" presName="parentText" presStyleLbl="node1" presStyleIdx="0" presStyleCnt="2" custScaleY="75725" custLinFactNeighborY="-92">
        <dgm:presLayoutVars>
          <dgm:chMax val="0"/>
          <dgm:bulletEnabled val="1"/>
        </dgm:presLayoutVars>
      </dgm:prSet>
      <dgm:spPr/>
    </dgm:pt>
    <dgm:pt modelId="{28046F31-7EF4-42DB-9FB8-824DA28B1627}" type="pres">
      <dgm:prSet presAssocID="{780F26D7-B956-4DD9-897C-D93C93FC745D}" presName="childText" presStyleLbl="revTx" presStyleIdx="0" presStyleCnt="2">
        <dgm:presLayoutVars>
          <dgm:bulletEnabled val="1"/>
        </dgm:presLayoutVars>
      </dgm:prSet>
      <dgm:spPr/>
    </dgm:pt>
    <dgm:pt modelId="{480A52F5-1184-4CAD-85F9-34A2FA38B107}" type="pres">
      <dgm:prSet presAssocID="{F4C3241E-B884-46C2-80EB-839DBD9DA60E}" presName="parentText" presStyleLbl="node1" presStyleIdx="1" presStyleCnt="2" custScaleY="70364" custLinFactNeighborX="189" custLinFactNeighborY="-98414">
        <dgm:presLayoutVars>
          <dgm:chMax val="0"/>
          <dgm:bulletEnabled val="1"/>
        </dgm:presLayoutVars>
      </dgm:prSet>
      <dgm:spPr/>
    </dgm:pt>
    <dgm:pt modelId="{6D6BDEE1-384F-4FED-95B1-1F848CF8F408}" type="pres">
      <dgm:prSet presAssocID="{F4C3241E-B884-46C2-80EB-839DBD9DA60E}" presName="childText" presStyleLbl="revTx" presStyleIdx="1" presStyleCnt="2">
        <dgm:presLayoutVars>
          <dgm:bulletEnabled val="1"/>
        </dgm:presLayoutVars>
      </dgm:prSet>
      <dgm:spPr/>
    </dgm:pt>
  </dgm:ptLst>
  <dgm:cxnLst>
    <dgm:cxn modelId="{E12B4019-66C9-4651-97E3-ED482DC71C29}" srcId="{6157C795-A656-4F85-AD70-B7F094206420}" destId="{780F26D7-B956-4DD9-897C-D93C93FC745D}" srcOrd="0" destOrd="0" parTransId="{8F04EB76-8412-4996-96D8-AD9B9C472563}" sibTransId="{C07440F8-8D12-4DE0-8976-742013F9DBC7}"/>
    <dgm:cxn modelId="{A8848965-2922-4203-A97C-FB0116087BAA}" srcId="{780F26D7-B956-4DD9-897C-D93C93FC745D}" destId="{3A850981-6B08-4CFE-97EE-FDEA5293870F}" srcOrd="0" destOrd="0" parTransId="{A77675F1-F43C-49DE-8B3D-AD66CDC27EDB}" sibTransId="{69877F9E-B75F-47FB-ADD6-49793B1A586B}"/>
    <dgm:cxn modelId="{F0A99889-6C5B-437F-82FC-2B1476EAA0E8}" srcId="{6157C795-A656-4F85-AD70-B7F094206420}" destId="{F4C3241E-B884-46C2-80EB-839DBD9DA60E}" srcOrd="1" destOrd="0" parTransId="{052F120A-6D1B-4C99-9709-3913F0EFC327}" sibTransId="{30F4AEC8-903C-4E3F-BCEE-B2C7B77ADECD}"/>
    <dgm:cxn modelId="{01602E99-5519-47CC-9BD9-E68FE6D53745}" type="presOf" srcId="{F4C3241E-B884-46C2-80EB-839DBD9DA60E}" destId="{480A52F5-1184-4CAD-85F9-34A2FA38B107}" srcOrd="0" destOrd="0" presId="urn:microsoft.com/office/officeart/2005/8/layout/vList2"/>
    <dgm:cxn modelId="{CFC5F3AD-05D4-45EC-8BEC-FEDB09797445}" type="presOf" srcId="{6157C795-A656-4F85-AD70-B7F094206420}" destId="{7F3C095D-2E38-4CBC-9B3D-823FB4D35DDC}" srcOrd="0" destOrd="0" presId="urn:microsoft.com/office/officeart/2005/8/layout/vList2"/>
    <dgm:cxn modelId="{B5C7B1BB-0D31-4228-AAB9-E4FA87E2A251}" srcId="{F4C3241E-B884-46C2-80EB-839DBD9DA60E}" destId="{7212371C-953F-4979-9E71-89EA6B5655EC}" srcOrd="0" destOrd="0" parTransId="{53F7749B-980D-46AB-8BA6-89E6F809D3C5}" sibTransId="{BD6ADD5F-DFC3-478C-B3AD-12C99D2A29F9}"/>
    <dgm:cxn modelId="{ECF946BC-9916-4761-A491-58762454086D}" type="presOf" srcId="{3A850981-6B08-4CFE-97EE-FDEA5293870F}" destId="{28046F31-7EF4-42DB-9FB8-824DA28B1627}" srcOrd="0" destOrd="0" presId="urn:microsoft.com/office/officeart/2005/8/layout/vList2"/>
    <dgm:cxn modelId="{6B40F0EE-3991-4C08-BD7F-710829CB0768}" type="presOf" srcId="{7212371C-953F-4979-9E71-89EA6B5655EC}" destId="{6D6BDEE1-384F-4FED-95B1-1F848CF8F408}" srcOrd="0" destOrd="0" presId="urn:microsoft.com/office/officeart/2005/8/layout/vList2"/>
    <dgm:cxn modelId="{23A15AFB-B846-4983-BE92-F2888AAF8248}" type="presOf" srcId="{780F26D7-B956-4DD9-897C-D93C93FC745D}" destId="{37ED356B-DDEF-488E-AA22-ECC2C1519BA9}" srcOrd="0" destOrd="0" presId="urn:microsoft.com/office/officeart/2005/8/layout/vList2"/>
    <dgm:cxn modelId="{662ABB2B-8436-449D-BAE2-16B4F92DA7AF}" type="presParOf" srcId="{7F3C095D-2E38-4CBC-9B3D-823FB4D35DDC}" destId="{37ED356B-DDEF-488E-AA22-ECC2C1519BA9}" srcOrd="0" destOrd="0" presId="urn:microsoft.com/office/officeart/2005/8/layout/vList2"/>
    <dgm:cxn modelId="{2E8599EA-374B-4B45-AC95-1089395883CF}" type="presParOf" srcId="{7F3C095D-2E38-4CBC-9B3D-823FB4D35DDC}" destId="{28046F31-7EF4-42DB-9FB8-824DA28B1627}" srcOrd="1" destOrd="0" presId="urn:microsoft.com/office/officeart/2005/8/layout/vList2"/>
    <dgm:cxn modelId="{F565AF97-0998-4036-B7FF-A5E5591A5088}" type="presParOf" srcId="{7F3C095D-2E38-4CBC-9B3D-823FB4D35DDC}" destId="{480A52F5-1184-4CAD-85F9-34A2FA38B107}" srcOrd="2" destOrd="0" presId="urn:microsoft.com/office/officeart/2005/8/layout/vList2"/>
    <dgm:cxn modelId="{D48FD2F5-FBC0-46B6-A9A2-8E28BCBE4B7A}" type="presParOf" srcId="{7F3C095D-2E38-4CBC-9B3D-823FB4D35DDC}" destId="{6D6BDEE1-384F-4FED-95B1-1F848CF8F408}"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D356B-DDEF-488E-AA22-ECC2C1519BA9}">
      <dsp:nvSpPr>
        <dsp:cNvPr id="0" name=""/>
        <dsp:cNvSpPr/>
      </dsp:nvSpPr>
      <dsp:spPr>
        <a:xfrm>
          <a:off x="0" y="26677"/>
          <a:ext cx="6740490" cy="10454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1.</a:t>
          </a:r>
        </a:p>
      </dsp:txBody>
      <dsp:txXfrm>
        <a:off x="51035" y="77712"/>
        <a:ext cx="6638420" cy="943389"/>
      </dsp:txXfrm>
    </dsp:sp>
    <dsp:sp modelId="{28046F31-7EF4-42DB-9FB8-824DA28B1627}">
      <dsp:nvSpPr>
        <dsp:cNvPr id="0" name=""/>
        <dsp:cNvSpPr/>
      </dsp:nvSpPr>
      <dsp:spPr>
        <a:xfrm>
          <a:off x="0" y="1073035"/>
          <a:ext cx="674049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11"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en-US" sz="3200" kern="1200" dirty="0"/>
        </a:p>
      </dsp:txBody>
      <dsp:txXfrm>
        <a:off x="0" y="1073035"/>
        <a:ext cx="6740490" cy="977040"/>
      </dsp:txXfrm>
    </dsp:sp>
    <dsp:sp modelId="{480A52F5-1184-4CAD-85F9-34A2FA38B107}">
      <dsp:nvSpPr>
        <dsp:cNvPr id="0" name=""/>
        <dsp:cNvSpPr/>
      </dsp:nvSpPr>
      <dsp:spPr>
        <a:xfrm>
          <a:off x="0" y="1088531"/>
          <a:ext cx="6740490" cy="9714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2.</a:t>
          </a:r>
        </a:p>
      </dsp:txBody>
      <dsp:txXfrm>
        <a:off x="47422" y="1135953"/>
        <a:ext cx="6645646" cy="876601"/>
      </dsp:txXfrm>
    </dsp:sp>
    <dsp:sp modelId="{6D6BDEE1-384F-4FED-95B1-1F848CF8F408}">
      <dsp:nvSpPr>
        <dsp:cNvPr id="0" name=""/>
        <dsp:cNvSpPr/>
      </dsp:nvSpPr>
      <dsp:spPr>
        <a:xfrm>
          <a:off x="0" y="3021521"/>
          <a:ext cx="674049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11"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en-US" sz="3200" i="1"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0" y="3021521"/>
        <a:ext cx="6740490" cy="977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4683A-35F1-4895-8F3C-9E67725E6E62}" type="datetimeFigureOut">
              <a:rPr lang="en-US" smtClean="0"/>
              <a:t>10/29/2025</a:t>
            </a:fld>
            <a:endParaRPr lang="en-US"/>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A5CE0-F26D-4107-9DC0-C57110A6F39A}" type="slidenum">
              <a:rPr lang="en-US" smtClean="0"/>
              <a:t>‹#›</a:t>
            </a:fld>
            <a:endParaRPr lang="en-US"/>
          </a:p>
        </p:txBody>
      </p:sp>
    </p:spTree>
    <p:extLst>
      <p:ext uri="{BB962C8B-B14F-4D97-AF65-F5344CB8AC3E}">
        <p14:creationId xmlns:p14="http://schemas.microsoft.com/office/powerpoint/2010/main" val="275771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a:t>
            </a:fld>
            <a:endParaRPr lang="en-US"/>
          </a:p>
        </p:txBody>
      </p:sp>
    </p:spTree>
    <p:extLst>
      <p:ext uri="{BB962C8B-B14F-4D97-AF65-F5344CB8AC3E}">
        <p14:creationId xmlns:p14="http://schemas.microsoft.com/office/powerpoint/2010/main" val="573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second set, the frequency was held constant ( f = 176 kHz), while the amplitude of the magnetic field was varied, with the temperature-time profiles presented in Figure a</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10</a:t>
            </a:fld>
            <a:endParaRPr lang="en-US"/>
          </a:p>
        </p:txBody>
      </p:sp>
    </p:spTree>
    <p:extLst>
      <p:ext uri="{BB962C8B-B14F-4D97-AF65-F5344CB8AC3E}">
        <p14:creationId xmlns:p14="http://schemas.microsoft.com/office/powerpoint/2010/main" val="123745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Below present 2 methods for calculating the equilibrium magnetic susceptibility (χ0) of the core-shell nanoparticles (NPs). </a:t>
            </a:r>
          </a:p>
          <a:p>
            <a:pPr algn="l"/>
            <a:r>
              <a:rPr lang="en-GB" sz="1800" b="0" i="0" u="none" strike="noStrike" baseline="0" dirty="0">
                <a:latin typeface="Times New Roman" panose="02020603050405020304" pitchFamily="18" charset="0"/>
              </a:rPr>
              <a:t>Fitting the experimental data on the SLP vs </a:t>
            </a:r>
            <a:r>
              <a:rPr lang="en-GB" sz="1800" b="0" i="1" u="none" strike="noStrike" baseline="0" dirty="0">
                <a:latin typeface="Times New Roman" panose="02020603050405020304" pitchFamily="18" charset="0"/>
              </a:rPr>
              <a:t>f </a:t>
            </a:r>
            <a:r>
              <a:rPr lang="en-GB" sz="1800" b="0" i="0" u="none" strike="noStrike" baseline="0" dirty="0">
                <a:latin typeface="Times New Roman" panose="02020603050405020304" pitchFamily="18" charset="0"/>
              </a:rPr>
              <a:t>at constant </a:t>
            </a:r>
            <a:r>
              <a:rPr lang="en-GB" sz="1800" b="0" i="0" u="none" strike="noStrike" baseline="0" dirty="0">
                <a:latin typeface="Cambria Math" panose="02040503050406030204" pitchFamily="18" charset="0"/>
              </a:rPr>
              <a:t>field </a:t>
            </a:r>
            <a:r>
              <a:rPr lang="en-GB" sz="1800" b="0" i="0" u="none" strike="noStrike" baseline="0" dirty="0">
                <a:latin typeface="Times New Roman" panose="02020603050405020304" pitchFamily="18" charset="0"/>
              </a:rPr>
              <a:t>by the equation with the least</a:t>
            </a:r>
          </a:p>
          <a:p>
            <a:pPr algn="l"/>
            <a:r>
              <a:rPr lang="en-GB" sz="1800" b="0" i="0" u="none" strike="noStrike" baseline="0" dirty="0">
                <a:latin typeface="Times New Roman" panose="02020603050405020304" pitchFamily="18" charset="0"/>
              </a:rPr>
              <a:t>squares method we obtained the following </a:t>
            </a:r>
            <a:r>
              <a:rPr lang="en-US" sz="1800" b="0" i="0" u="none" strike="noStrike" baseline="0" dirty="0">
                <a:latin typeface="Times New Roman" panose="02020603050405020304" pitchFamily="18" charset="0"/>
              </a:rPr>
              <a:t>values for </a:t>
            </a:r>
            <a:r>
              <a:rPr lang="en-US" sz="1800" b="0" i="1" u="none" strike="noStrike" baseline="0" dirty="0">
                <a:latin typeface="Times New Roman" panose="02020603050405020304" pitchFamily="18" charset="0"/>
              </a:rPr>
              <a:t>L </a:t>
            </a:r>
            <a:r>
              <a:rPr lang="en-US" sz="1800" b="0" i="0" u="none" strike="noStrike" baseline="0" dirty="0">
                <a:latin typeface="Times New Roman" panose="02020603050405020304" pitchFamily="18" charset="0"/>
              </a:rPr>
              <a:t>and </a:t>
            </a:r>
            <a:r>
              <a:rPr lang="el-GR" sz="1800" b="0" i="0" u="none" strike="noStrike" baseline="0" dirty="0">
                <a:latin typeface="Times New Roman" panose="02020603050405020304" pitchFamily="18" charset="0"/>
              </a:rPr>
              <a:t>τ</a:t>
            </a:r>
            <a:r>
              <a:rPr lang="en-US" sz="1800" b="0" i="0" u="none" strike="noStrike" baseline="0" dirty="0">
                <a:latin typeface="Times New Roman" panose="02020603050405020304" pitchFamily="18" charset="0"/>
              </a:rPr>
              <a:t>, then </a:t>
            </a:r>
            <a:r>
              <a:rPr lang="en-GB" sz="1800" b="0" i="0" u="none" strike="noStrike" baseline="0" dirty="0">
                <a:latin typeface="Times New Roman" panose="02020603050405020304" pitchFamily="18" charset="0"/>
              </a:rPr>
              <a:t>can calculate the value for equilibrium susceptibility </a:t>
            </a:r>
            <a:r>
              <a:rPr lang="en-GB" sz="1800" b="0" i="0" u="none" strike="noStrike" baseline="0" dirty="0">
                <a:latin typeface="Cambria Math" panose="02040503050406030204" pitchFamily="18" charset="0"/>
              </a:rPr>
              <a:t>𝜒0</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11</a:t>
            </a:fld>
            <a:endParaRPr lang="en-US"/>
          </a:p>
        </p:txBody>
      </p:sp>
    </p:spTree>
    <p:extLst>
      <p:ext uri="{BB962C8B-B14F-4D97-AF65-F5344CB8AC3E}">
        <p14:creationId xmlns:p14="http://schemas.microsoft.com/office/powerpoint/2010/main" val="144034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Times New Roman" panose="02020603050405020304" pitchFamily="18" charset="0"/>
              </a:rPr>
              <a:t>We can rewrite the initial equation in the following form.</a:t>
            </a:r>
          </a:p>
          <a:p>
            <a:r>
              <a:rPr lang="en-GB" sz="1800" b="0" i="0" u="none" strike="noStrike" baseline="0" dirty="0">
                <a:latin typeface="Times New Roman" panose="02020603050405020304" pitchFamily="18" charset="0"/>
              </a:rPr>
              <a:t>Recall that the experiment results of the SLP for different </a:t>
            </a:r>
            <a:r>
              <a:rPr lang="en-GB" sz="1800" b="0" i="1" u="none" strike="noStrike" baseline="0" dirty="0">
                <a:latin typeface="Times New Roman" panose="02020603050405020304" pitchFamily="18" charset="0"/>
              </a:rPr>
              <a:t>field </a:t>
            </a:r>
            <a:r>
              <a:rPr lang="en-GB" sz="1800" b="0" i="0" u="none" strike="noStrike" baseline="0" dirty="0">
                <a:latin typeface="Times New Roman" panose="02020603050405020304" pitchFamily="18" charset="0"/>
              </a:rPr>
              <a:t>and constant </a:t>
            </a:r>
            <a:r>
              <a:rPr lang="en-GB" sz="1800" b="0" i="1" u="none" strike="noStrike" baseline="0" dirty="0">
                <a:latin typeface="Times New Roman" panose="02020603050405020304" pitchFamily="18" charset="0"/>
              </a:rPr>
              <a:t>f</a:t>
            </a:r>
          </a:p>
          <a:p>
            <a:r>
              <a:rPr lang="en-GB" sz="1800" b="0" i="0" u="none" strike="noStrike" baseline="0" dirty="0">
                <a:latin typeface="Times New Roman" panose="02020603050405020304" pitchFamily="18" charset="0"/>
              </a:rPr>
              <a:t>Approximation of these experimental data using equations allows us to estimate </a:t>
            </a:r>
            <a:r>
              <a:rPr lang="en-GB" sz="1800" b="0" i="1" u="none" strike="noStrike" baseline="0" dirty="0">
                <a:latin typeface="Times New Roman" panose="02020603050405020304" pitchFamily="18" charset="0"/>
              </a:rPr>
              <a:t>A </a:t>
            </a:r>
            <a:r>
              <a:rPr lang="en-GB" sz="1800" b="0" i="0" u="none" strike="noStrike" baseline="0" dirty="0">
                <a:latin typeface="Times New Roman" panose="02020603050405020304" pitchFamily="18" charset="0"/>
              </a:rPr>
              <a:t>value, then </a:t>
            </a:r>
            <a:r>
              <a:rPr lang="en-GB" sz="1800" b="0" i="0" u="none" strike="noStrike" baseline="0" dirty="0" err="1">
                <a:latin typeface="Times New Roman" panose="02020603050405020304" pitchFamily="18" charset="0"/>
              </a:rPr>
              <a:t>nnowing</a:t>
            </a:r>
            <a:r>
              <a:rPr lang="en-GB" sz="1800" b="0" i="0" u="none" strike="noStrike" baseline="0" dirty="0">
                <a:latin typeface="Times New Roman" panose="02020603050405020304" pitchFamily="18" charset="0"/>
              </a:rPr>
              <a:t> A we can calculate equilibrium susceptibility 𝜒0 using value for 𝜏</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12</a:t>
            </a:fld>
            <a:endParaRPr lang="en-US"/>
          </a:p>
        </p:txBody>
      </p:sp>
    </p:spTree>
    <p:extLst>
      <p:ext uri="{BB962C8B-B14F-4D97-AF65-F5344CB8AC3E}">
        <p14:creationId xmlns:p14="http://schemas.microsoft.com/office/powerpoint/2010/main" val="28018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a:t>1. </a:t>
            </a:r>
            <a:r>
              <a:rPr lang="en-GB" dirty="0"/>
              <a:t>The real (𝜒′) and imaginary (𝜒′′) parts of the equilibrium magnetic susceptibility (𝜒0 = 𝜒′ − 𝑖𝜒′′) were measured by SQUID magnetometer at amplitude of alternative magnetic field 4 </a:t>
            </a:r>
            <a:r>
              <a:rPr lang="en-GB" dirty="0" err="1"/>
              <a:t>Oe</a:t>
            </a:r>
            <a:r>
              <a:rPr lang="en-GB" dirty="0"/>
              <a:t> and frequency 100 Hz. </a:t>
            </a:r>
          </a:p>
          <a:p>
            <a:r>
              <a:rPr lang="hy-AM" dirty="0"/>
              <a:t>2. </a:t>
            </a:r>
            <a:r>
              <a:rPr lang="en-GB" dirty="0"/>
              <a:t>The imaginary and real parts of the magnetic susceptibility can be expressed in terms of the equilibrium susceptibility by the following equation</a:t>
            </a:r>
            <a:r>
              <a:rPr lang="hy-AM" dirty="0"/>
              <a:t>․</a:t>
            </a:r>
          </a:p>
          <a:p>
            <a:r>
              <a:rPr lang="hy-AM" dirty="0"/>
              <a:t>3. </a:t>
            </a:r>
            <a:r>
              <a:rPr lang="en-GB" dirty="0"/>
              <a:t>As we can see, the real part is two orders of magnitude larger than the imaginary</a:t>
            </a:r>
            <a:r>
              <a:rPr lang="hy-AM" dirty="0"/>
              <a:t> </a:t>
            </a:r>
            <a:r>
              <a:rPr lang="en-GB" dirty="0"/>
              <a:t>part</a:t>
            </a:r>
            <a:r>
              <a:rPr lang="hy-AM" dirty="0"/>
              <a:t> </a:t>
            </a:r>
            <a:r>
              <a:rPr lang="en-US" dirty="0"/>
              <a:t>of</a:t>
            </a:r>
            <a:r>
              <a:rPr lang="en-GB" dirty="0"/>
              <a:t> susceptibility.</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13</a:t>
            </a:fld>
            <a:endParaRPr lang="en-US"/>
          </a:p>
        </p:txBody>
      </p:sp>
    </p:spTree>
    <p:extLst>
      <p:ext uri="{BB962C8B-B14F-4D97-AF65-F5344CB8AC3E}">
        <p14:creationId xmlns:p14="http://schemas.microsoft.com/office/powerpoint/2010/main" val="195796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Times New Roman" panose="02020603050405020304" pitchFamily="18" charset="0"/>
              </a:rPr>
              <a:t>1. The </a:t>
            </a:r>
            <a:r>
              <a:rPr lang="en-GB" sz="1800" b="0" i="0" u="none" strike="noStrike" baseline="0" dirty="0">
                <a:latin typeface="Cambria Math" panose="02040503050406030204" pitchFamily="18" charset="0"/>
              </a:rPr>
              <a:t>𝜒0 </a:t>
            </a:r>
            <a:r>
              <a:rPr lang="en-GB" sz="1800" b="0" i="0" u="none" strike="noStrike" baseline="0" dirty="0">
                <a:latin typeface="Times New Roman" panose="02020603050405020304" pitchFamily="18" charset="0"/>
              </a:rPr>
              <a:t>can be represented as follows</a:t>
            </a:r>
          </a:p>
          <a:p>
            <a:r>
              <a:rPr lang="en-GB" sz="1800" b="0" i="0" u="none" strike="noStrike" baseline="0" dirty="0">
                <a:latin typeface="Times New Roman" panose="02020603050405020304" pitchFamily="18" charset="0"/>
              </a:rPr>
              <a:t>2. Accounting the relationship between different units we obtain the following relationship</a:t>
            </a:r>
            <a:r>
              <a:rPr lang="hy-AM"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plot </a:t>
            </a:r>
            <a:r>
              <a:rPr lang="hy-AM"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temperature dependences of the equilibrium magnetic susceptibility </a:t>
            </a:r>
            <a:endParaRPr lang="en-GB" dirty="0"/>
          </a:p>
          <a:p>
            <a:r>
              <a:rPr lang="en-GB" dirty="0"/>
              <a:t>3. Both methods yielded χ0 values that overlap with the experimental value of 0.27 ± 0.03 within their respective error margins. A good agreement between the theoretical and experimental results indicates that the assumptions underlying the employed theoretical model are valid under the investigated condition. </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14</a:t>
            </a:fld>
            <a:endParaRPr lang="en-US"/>
          </a:p>
        </p:txBody>
      </p:sp>
    </p:spTree>
    <p:extLst>
      <p:ext uri="{BB962C8B-B14F-4D97-AF65-F5344CB8AC3E}">
        <p14:creationId xmlns:p14="http://schemas.microsoft.com/office/powerpoint/2010/main" val="1941128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Times New Roman" panose="02020603050405020304" pitchFamily="18" charset="0"/>
              </a:rPr>
              <a:t>One of the assumptions used is that we may neglect magnetic interaction between the particles. To check the limits for this assumption we investigate the heating performance of suspensions with different concentration of magnetic particles. Four suspension were prepared consisting of a fixed sample mass  but varying ethanol masses. Each suspension was subjected to an alternating magnetic field </a:t>
            </a:r>
            <a:r>
              <a:rPr lang="en-US" sz="1800" b="0" i="0" u="none" strike="noStrike" baseline="0" dirty="0">
                <a:latin typeface="Times New Roman" panose="02020603050405020304" pitchFamily="18" charset="0"/>
              </a:rPr>
              <a:t>and</a:t>
            </a:r>
            <a:r>
              <a:rPr lang="en-GB" sz="1800" b="0" i="0" u="none" strike="noStrike" baseline="0" dirty="0">
                <a:latin typeface="Times New Roman" panose="02020603050405020304" pitchFamily="18" charset="0"/>
              </a:rPr>
              <a:t> corresponding ΔT/</a:t>
            </a:r>
            <a:r>
              <a:rPr lang="en-GB" sz="1800" b="0" i="0" u="none" strike="noStrike" baseline="0" dirty="0" err="1">
                <a:latin typeface="Times New Roman" panose="02020603050405020304" pitchFamily="18" charset="0"/>
              </a:rPr>
              <a:t>Δt</a:t>
            </a:r>
            <a:r>
              <a:rPr lang="en-GB" sz="1800" b="0" i="0" u="none" strike="noStrike" baseline="0" dirty="0">
                <a:latin typeface="Times New Roman" panose="02020603050405020304" pitchFamily="18" charset="0"/>
              </a:rPr>
              <a:t> values, representing the initial heating rates, were extracted for different particle volume fractions and are presented in Figure</a:t>
            </a:r>
            <a:r>
              <a:rPr lang="hy-AM" sz="1800" b="0" i="0" u="none" strike="noStrike" baseline="0" dirty="0">
                <a:latin typeface="Times New Roman" panose="02020603050405020304" pitchFamily="18" charset="0"/>
              </a:rPr>
              <a:t>․ </a:t>
            </a:r>
            <a:endParaRPr lang="en-US"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In parallel, a numerical model simulating of a single nanoparticle embedded in a fluid was developed using COMSOL Multiphysics to replicate the experimental conditions, ΔT/</a:t>
            </a:r>
            <a:r>
              <a:rPr lang="en-GB" sz="1800" b="0" i="0" u="none" strike="noStrike" baseline="0" dirty="0" err="1">
                <a:latin typeface="Times New Roman" panose="02020603050405020304" pitchFamily="18" charset="0"/>
              </a:rPr>
              <a:t>Δt</a:t>
            </a:r>
            <a:r>
              <a:rPr lang="en-GB" sz="1800" b="0" i="0" u="none" strike="noStrike" baseline="0" dirty="0">
                <a:latin typeface="Times New Roman" panose="02020603050405020304" pitchFamily="18" charset="0"/>
              </a:rPr>
              <a:t> values shown in the right side.</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15</a:t>
            </a:fld>
            <a:endParaRPr lang="en-US"/>
          </a:p>
        </p:txBody>
      </p:sp>
    </p:spTree>
    <p:extLst>
      <p:ext uri="{BB962C8B-B14F-4D97-AF65-F5344CB8AC3E}">
        <p14:creationId xmlns:p14="http://schemas.microsoft.com/office/powerpoint/2010/main" val="330101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GB" sz="1800" b="0" i="0" u="none" strike="noStrike" baseline="0" dirty="0">
                    <a:latin typeface="Times New Roman" panose="02020603050405020304" pitchFamily="18" charset="0"/>
                  </a:rPr>
                  <a:t>The comparison of experimental data with simulation ones are presented </a:t>
                </a:r>
                <a:r>
                  <a:rPr lang="en-US" sz="1800" b="0" i="0" u="none" strike="noStrike" baseline="0" dirty="0">
                    <a:latin typeface="Times New Roman" panose="02020603050405020304" pitchFamily="18" charset="0"/>
                  </a:rPr>
                  <a:t>in Figure</a:t>
                </a:r>
                <a:r>
                  <a:rPr lang="hy-AM" sz="1800" b="0" i="0" u="none" strike="noStrike" baseline="0" dirty="0">
                    <a:latin typeface="Times New Roman" panose="02020603050405020304" pitchFamily="18" charset="0"/>
                  </a:rPr>
                  <a:t>․</a:t>
                </a:r>
                <a:endParaRPr lang="en-US"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It can seen that for lower concentrations experimental data are in very good agreement with </a:t>
                </a:r>
                <a:r>
                  <a:rPr lang="en-US" sz="1800" b="0" i="0" u="none" strike="noStrike" baseline="0" dirty="0">
                    <a:latin typeface="Times New Roman" panose="02020603050405020304" pitchFamily="18" charset="0"/>
                  </a:rPr>
                  <a:t>Modeling</a:t>
                </a:r>
                <a:r>
                  <a:rPr lang="hy-AM"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which does not account particle interaction</a:t>
                </a:r>
                <a:r>
                  <a:rPr lang="hy-AM"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However, at higher </a:t>
                </a:r>
                <a14:m>
                  <m:oMath xmlns:m="http://schemas.openxmlformats.org/officeDocument/2006/math">
                    <m:r>
                      <a:rPr lang="en-US" sz="1800" i="1" kern="0" smtClean="0">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en-GB" sz="1800" b="0" i="0" u="none" strike="noStrike" baseline="0" dirty="0">
                    <a:latin typeface="Times New Roman" panose="02020603050405020304" pitchFamily="18" charset="0"/>
                  </a:rPr>
                  <a:t> simulated values are higher than experimental. </a:t>
                </a:r>
              </a:p>
              <a:p>
                <a:pPr algn="l"/>
                <a:r>
                  <a:rPr lang="en-GB" sz="1800" b="0" i="0" u="none" strike="noStrike" baseline="0" dirty="0">
                    <a:latin typeface="Times New Roman" panose="02020603050405020304" pitchFamily="18" charset="0"/>
                  </a:rPr>
                  <a:t>The obtained results enable determination of the critical concentration in suspensions, beyond which the assumption of non-interacting particles no longer holds.</a:t>
                </a:r>
              </a:p>
            </p:txBody>
          </p:sp>
        </mc:Choice>
        <mc:Fallback xmlns="">
          <p:sp>
            <p:nvSpPr>
              <p:cNvPr id="3" name="Notes Placeholder 2"/>
              <p:cNvSpPr>
                <a:spLocks noGrp="1"/>
              </p:cNvSpPr>
              <p:nvPr>
                <p:ph type="body" idx="1"/>
              </p:nvPr>
            </p:nvSpPr>
            <p:spPr/>
            <p:txBody>
              <a:bodyPr/>
              <a:lstStyle/>
              <a:p>
                <a:pPr algn="l"/>
                <a:r>
                  <a:rPr lang="en-GB" sz="1800" b="0" i="0" u="none" strike="noStrike" baseline="0" dirty="0">
                    <a:latin typeface="Times New Roman" panose="02020603050405020304" pitchFamily="18" charset="0"/>
                  </a:rPr>
                  <a:t>The comparison of experimental data with simulation ones are presented </a:t>
                </a:r>
                <a:r>
                  <a:rPr lang="en-US" sz="1800" b="0" i="0" u="none" strike="noStrike" baseline="0" dirty="0">
                    <a:latin typeface="Times New Roman" panose="02020603050405020304" pitchFamily="18" charset="0"/>
                  </a:rPr>
                  <a:t>in Figure</a:t>
                </a:r>
                <a:r>
                  <a:rPr lang="hy-AM" sz="1800" b="0" i="0" u="none" strike="noStrike" baseline="0" dirty="0">
                    <a:latin typeface="Times New Roman" panose="02020603050405020304" pitchFamily="18" charset="0"/>
                  </a:rPr>
                  <a:t>․</a:t>
                </a:r>
                <a:endParaRPr lang="en-US"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It can seen that for lower concentrations experimental data are in very good agreement with </a:t>
                </a:r>
                <a:r>
                  <a:rPr lang="en-US" sz="1800" b="0" i="0" u="none" strike="noStrike" baseline="0" dirty="0">
                    <a:latin typeface="Times New Roman" panose="02020603050405020304" pitchFamily="18" charset="0"/>
                  </a:rPr>
                  <a:t>Modeling</a:t>
                </a:r>
                <a:r>
                  <a:rPr lang="hy-AM"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which does not account particle interaction</a:t>
                </a:r>
                <a:r>
                  <a:rPr lang="hy-AM"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However, at higher </a:t>
                </a:r>
                <a:r>
                  <a:rPr lang="en-US" sz="1800" i="0" kern="0">
                    <a:effectLst/>
                    <a:latin typeface="Cambria Math" panose="02040503050406030204" pitchFamily="18" charset="0"/>
                    <a:ea typeface="Times New Roman" panose="02020603050405020304" pitchFamily="18" charset="0"/>
                    <a:cs typeface="Times New Roman" panose="02020603050405020304" pitchFamily="18" charset="0"/>
                  </a:rPr>
                  <a:t>𝜑</a:t>
                </a:r>
                <a:r>
                  <a:rPr lang="en-GB" sz="1800" b="0" i="0" u="none" strike="noStrike" baseline="0" dirty="0">
                    <a:latin typeface="Times New Roman" panose="02020603050405020304" pitchFamily="18" charset="0"/>
                  </a:rPr>
                  <a:t> simulated values are higher than experimental. </a:t>
                </a:r>
              </a:p>
              <a:p>
                <a:pPr algn="l"/>
                <a:r>
                  <a:rPr lang="en-GB" sz="1800" b="0" i="0" u="none" strike="noStrike" baseline="0" dirty="0">
                    <a:latin typeface="Times New Roman" panose="02020603050405020304" pitchFamily="18" charset="0"/>
                  </a:rPr>
                  <a:t>The obtained results enable determination of the critical concentration in suspensions, beyond which the assumption of non-interacting particles no longer holds.</a:t>
                </a:r>
              </a:p>
            </p:txBody>
          </p:sp>
        </mc:Fallback>
      </mc:AlternateContent>
      <p:sp>
        <p:nvSpPr>
          <p:cNvPr id="4" name="Slide Number Placeholder 3"/>
          <p:cNvSpPr>
            <a:spLocks noGrp="1"/>
          </p:cNvSpPr>
          <p:nvPr>
            <p:ph type="sldNum" sz="quarter" idx="5"/>
          </p:nvPr>
        </p:nvSpPr>
        <p:spPr/>
        <p:txBody>
          <a:bodyPr/>
          <a:lstStyle/>
          <a:p>
            <a:fld id="{954A5CE0-F26D-4107-9DC0-C57110A6F39A}" type="slidenum">
              <a:rPr lang="en-US" smtClean="0"/>
              <a:t>16</a:t>
            </a:fld>
            <a:endParaRPr lang="en-US"/>
          </a:p>
        </p:txBody>
      </p:sp>
    </p:spTree>
    <p:extLst>
      <p:ext uri="{BB962C8B-B14F-4D97-AF65-F5344CB8AC3E}">
        <p14:creationId xmlns:p14="http://schemas.microsoft.com/office/powerpoint/2010/main" val="121674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17</a:t>
            </a:fld>
            <a:endParaRPr lang="en-US"/>
          </a:p>
        </p:txBody>
      </p:sp>
    </p:spTree>
    <p:extLst>
      <p:ext uri="{BB962C8B-B14F-4D97-AF65-F5344CB8AC3E}">
        <p14:creationId xmlns:p14="http://schemas.microsoft.com/office/powerpoint/2010/main" val="428878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like to express my gratitude to my colleagues for their invaluable contributions, guidance, and support of this work. </a:t>
            </a:r>
          </a:p>
          <a:p>
            <a:r>
              <a:rPr lang="en-GB" dirty="0"/>
              <a:t>Their expertise and dedication have been essential to the successful completion of this study.</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18</a:t>
            </a:fld>
            <a:endParaRPr lang="en-US"/>
          </a:p>
        </p:txBody>
      </p:sp>
    </p:spTree>
    <p:extLst>
      <p:ext uri="{BB962C8B-B14F-4D97-AF65-F5344CB8AC3E}">
        <p14:creationId xmlns:p14="http://schemas.microsoft.com/office/powerpoint/2010/main" val="292704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l-GR" sz="1800" dirty="0">
              <a:latin typeface="GillSansMT"/>
            </a:endParaRPr>
          </a:p>
        </p:txBody>
      </p:sp>
      <p:sp>
        <p:nvSpPr>
          <p:cNvPr id="12292"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540A69-E9C4-43D2-B45B-40E6F954DE31}" type="slidenum">
              <a:rPr lang="de-DE" altLang="de-DE"/>
              <a:pPr/>
              <a:t>20</a:t>
            </a:fld>
            <a:endParaRPr lang="de-DE" altLang="de-DE"/>
          </a:p>
        </p:txBody>
      </p:sp>
    </p:spTree>
    <p:extLst>
      <p:ext uri="{BB962C8B-B14F-4D97-AF65-F5344CB8AC3E}">
        <p14:creationId xmlns:p14="http://schemas.microsoft.com/office/powerpoint/2010/main" val="398225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Magnetic Particle Hyperthermia (MPH) is an emerging technique for cancer treatment. </a:t>
            </a:r>
            <a:r>
              <a:rPr lang="en-US" sz="1200" b="0" i="0" kern="1200" dirty="0">
                <a:solidFill>
                  <a:schemeClr val="tx1"/>
                </a:solidFill>
                <a:effectLst/>
                <a:latin typeface="+mn-lt"/>
                <a:ea typeface="+mn-ea"/>
                <a:cs typeface="+mn-cs"/>
              </a:rPr>
              <a:t>In</a:t>
            </a:r>
            <a:r>
              <a:rPr lang="en-US" dirty="0"/>
              <a:t> this technique</a:t>
            </a:r>
            <a:r>
              <a:rPr lang="en-US" sz="1200" b="0" i="0" kern="1200" dirty="0">
                <a:solidFill>
                  <a:schemeClr val="tx1"/>
                </a:solidFill>
                <a:effectLst/>
                <a:latin typeface="+mn-lt"/>
                <a:ea typeface="+mn-ea"/>
                <a:cs typeface="+mn-cs"/>
              </a:rPr>
              <a:t>, MNPs are prepared as a water-stable colloidal suspension that is injected into the specific tumor location. When submitted to an alternating magnetic field with physiological safe frequency and amplitude, </a:t>
            </a:r>
            <a:r>
              <a:rPr lang="en-GB" dirty="0"/>
              <a:t>the nanoparticles release heat due to magnetic relaxation (</a:t>
            </a:r>
            <a:r>
              <a:rPr lang="en-GB" dirty="0" err="1"/>
              <a:t>Néel</a:t>
            </a:r>
            <a:r>
              <a:rPr lang="en-GB" dirty="0"/>
              <a:t> or Brownian) or hysteresis losses</a:t>
            </a:r>
            <a:r>
              <a:rPr lang="en-US" sz="1200" b="0" i="0" kern="1200" dirty="0">
                <a:solidFill>
                  <a:schemeClr val="tx1"/>
                </a:solidFill>
                <a:effectLst/>
                <a:latin typeface="+mn-lt"/>
                <a:ea typeface="+mn-ea"/>
                <a:cs typeface="+mn-cs"/>
              </a:rPr>
              <a:t>. If localized heating is enough to increase the temperature of the tumor region to the range of 42–46 °C, tumor cells can be killed without damaging the surrounding healthy tissues</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2</a:t>
            </a:fld>
            <a:endParaRPr lang="en-US"/>
          </a:p>
        </p:txBody>
      </p:sp>
    </p:spTree>
    <p:extLst>
      <p:ext uri="{BB962C8B-B14F-4D97-AF65-F5344CB8AC3E}">
        <p14:creationId xmlns:p14="http://schemas.microsoft.com/office/powerpoint/2010/main" val="72599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aim Fe–</a:t>
            </a:r>
            <a:r>
              <a:rPr lang="en-GB" dirty="0" err="1"/>
              <a:t>Fe₃C</a:t>
            </a:r>
            <a:r>
              <a:rPr lang="en-GB" dirty="0"/>
              <a:t> core–shell nanoparticles in a carbon matrix were synthesized by solid-phase pyrolysis of ferrocene. The pyrolysis reaction can be represented by the first reaction scheme.</a:t>
            </a:r>
            <a:br>
              <a:rPr lang="en-GB" dirty="0"/>
            </a:br>
            <a:r>
              <a:rPr lang="en-GB" dirty="0"/>
              <a:t>The initial stage of pyrolysis leads to the formation of iron clusters within the carbon matrix. During the subsequent growth of iron nanoparticles, surface atoms interact with carbon atoms to form iron carbide (</a:t>
            </a:r>
            <a:r>
              <a:rPr lang="en-GB" dirty="0" err="1"/>
              <a:t>Fe₃C</a:t>
            </a:r>
            <a:r>
              <a:rPr lang="en-GB" dirty="0"/>
              <a:t>), and this process can be described by the second reaction scheme. In the synthesized material, the iron–cementite fraction is approximately 32–34 </a:t>
            </a:r>
            <a:r>
              <a:rPr lang="en-GB" dirty="0" err="1"/>
              <a:t>wt</a:t>
            </a:r>
            <a:r>
              <a:rPr lang="en-GB" dirty="0"/>
              <a:t>%.</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3</a:t>
            </a:fld>
            <a:endParaRPr lang="en-US"/>
          </a:p>
        </p:txBody>
      </p:sp>
    </p:spTree>
    <p:extLst>
      <p:ext uri="{BB962C8B-B14F-4D97-AF65-F5344CB8AC3E}">
        <p14:creationId xmlns:p14="http://schemas.microsoft.com/office/powerpoint/2010/main" val="231154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Electron microscopy images reveal that the synthesized</a:t>
            </a:r>
            <a:r>
              <a:rPr lang="hy-AM" dirty="0"/>
              <a:t> </a:t>
            </a:r>
            <a:r>
              <a:rPr lang="en-US" dirty="0"/>
              <a:t>nanoparticles</a:t>
            </a:r>
            <a:r>
              <a:rPr lang="en-GB" dirty="0"/>
              <a:t> exhibit a near-spherical shape and relatively broad size distribution with</a:t>
            </a:r>
          </a:p>
          <a:p>
            <a:r>
              <a:rPr lang="en-GB" dirty="0"/>
              <a:t>a mean diameter of 20 nm.</a:t>
            </a:r>
          </a:p>
          <a:p>
            <a:r>
              <a:rPr lang="en-GB" dirty="0"/>
              <a:t>Additionally, the nanocomposite contains hollow carbon nanotubes with the wall thickness ~5 nm.</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4</a:t>
            </a:fld>
            <a:endParaRPr lang="en-US"/>
          </a:p>
        </p:txBody>
      </p:sp>
    </p:spTree>
    <p:extLst>
      <p:ext uri="{BB962C8B-B14F-4D97-AF65-F5344CB8AC3E}">
        <p14:creationId xmlns:p14="http://schemas.microsoft.com/office/powerpoint/2010/main" val="385955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displays the XRD pattern of the synthesized material. Rietveld refinement of the pattern revealed the</a:t>
            </a:r>
          </a:p>
          <a:p>
            <a:r>
              <a:rPr lang="en-GB" dirty="0"/>
              <a:t>presence of three phases: Fe3C, carbon and cubic α-Fe. The broad peak at around 2θ ∼ 26° corresponds to the graphite matrix</a:t>
            </a:r>
            <a:r>
              <a:rPr lang="en-US" dirty="0"/>
              <a:t>. </a:t>
            </a:r>
          </a:p>
          <a:p>
            <a:r>
              <a:rPr lang="en-GB" dirty="0"/>
              <a:t>Full-profile fit provides 2:1 weight ratio between the iron and Fe3C: </a:t>
            </a:r>
          </a:p>
          <a:p>
            <a:r>
              <a:rPr lang="en-GB" dirty="0"/>
              <a:t>It should also be noted that the crystallite sizes estimated from the analysis are consistent with the particle sizes obtained from electron microscopy.</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5</a:t>
            </a:fld>
            <a:endParaRPr lang="en-US"/>
          </a:p>
        </p:txBody>
      </p:sp>
    </p:spTree>
    <p:extLst>
      <p:ext uri="{BB962C8B-B14F-4D97-AF65-F5344CB8AC3E}">
        <p14:creationId xmlns:p14="http://schemas.microsoft.com/office/powerpoint/2010/main" val="385955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field dependence curve of the magnetization at room temperature for fabricated powder </a:t>
            </a:r>
            <a:r>
              <a:rPr lang="en-GB" dirty="0">
                <a:solidFill>
                  <a:srgbClr val="FF0000"/>
                </a:solidFill>
              </a:rPr>
              <a:t>confirms the ferromagnetic behaviour of the sample. </a:t>
            </a:r>
            <a:r>
              <a:rPr lang="en-US" sz="1800" b="0" i="0" u="none" strike="noStrike" baseline="0" dirty="0">
                <a:latin typeface="Times New Roman" panose="02020603050405020304" pitchFamily="18" charset="0"/>
              </a:rPr>
              <a:t>Given that the </a:t>
            </a:r>
            <a:r>
              <a:rPr lang="en-GB" sz="1800" b="0" i="0" u="none" strike="noStrike" baseline="0" dirty="0">
                <a:latin typeface="Times New Roman" panose="02020603050405020304" pitchFamily="18" charset="0"/>
              </a:rPr>
              <a:t>magnetism of carbon is negligible,</a:t>
            </a:r>
            <a:r>
              <a:rPr lang="en-GB" dirty="0"/>
              <a:t> the total saturation magnetization is normalized to the magnetic metal fraction giving magnetic saturation Ms ~ 135 emu/</a:t>
            </a:r>
            <a:r>
              <a:rPr lang="en-GB" dirty="0" err="1"/>
              <a:t>gmetal</a:t>
            </a:r>
            <a:r>
              <a:rPr lang="en-GB" dirty="0"/>
              <a:t> and the coercivity ~ 287 </a:t>
            </a:r>
            <a:r>
              <a:rPr lang="en-GB" dirty="0" err="1"/>
              <a:t>Oe</a:t>
            </a:r>
            <a:r>
              <a:rPr lang="en-GB" dirty="0"/>
              <a:t>. In general, the total saturation magnetization is the sum of the average saturation magnetizations of Fe and Fe3C.</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6</a:t>
            </a:fld>
            <a:endParaRPr lang="en-US"/>
          </a:p>
        </p:txBody>
      </p:sp>
    </p:spTree>
    <p:extLst>
      <p:ext uri="{BB962C8B-B14F-4D97-AF65-F5344CB8AC3E}">
        <p14:creationId xmlns:p14="http://schemas.microsoft.com/office/powerpoint/2010/main" val="385955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magnetic particle hyperthermia the basic technical parameter in material characterization is Specific Loss Power which is calculated as the power absorption per unit mass of magnetic material and can be calculated based on equation.</a:t>
            </a:r>
          </a:p>
          <a:p>
            <a:r>
              <a:rPr lang="en-GB" dirty="0"/>
              <a:t>To evaluate the heating performance and the corresponding specific loss power (SLP), a suspension containing 4 mg of magnetic nanoparticles (MNPs) in 1 mL of distilled water was prepared. This suspension was then subjected to an alternating magnetic field with varying parameters, specifically amplitude and frequency.</a:t>
            </a:r>
          </a:p>
          <a:p>
            <a:r>
              <a:rPr lang="en-GB" dirty="0"/>
              <a:t>The magnetocaloric properties were studied using a </a:t>
            </a:r>
            <a:r>
              <a:rPr lang="en-GB" dirty="0" err="1"/>
              <a:t>MagneTherm</a:t>
            </a:r>
            <a:r>
              <a:rPr lang="en-GB" dirty="0"/>
              <a:t> magnetic hyperthermia device. Temperature measurements during the experiment were conducted using a fibre optic sensor. </a:t>
            </a:r>
            <a:endParaRPr lang="en-US" dirty="0"/>
          </a:p>
          <a:p>
            <a:r>
              <a:rPr lang="en-GB" dirty="0"/>
              <a:t>ΔT /</a:t>
            </a:r>
            <a:r>
              <a:rPr lang="en-GB" dirty="0" err="1"/>
              <a:t>Δt</a:t>
            </a:r>
            <a:r>
              <a:rPr lang="en-GB" dirty="0"/>
              <a:t> is the heating rate that can be determined from initial slope of the heating curve.</a:t>
            </a:r>
          </a:p>
          <a:p>
            <a:r>
              <a:rPr lang="en-GB" dirty="0"/>
              <a:t>There are many factors which alter the SLP values, </a:t>
            </a:r>
            <a:r>
              <a:rPr lang="en-GB" dirty="0" err="1"/>
              <a:t>Sizs</a:t>
            </a:r>
            <a:r>
              <a:rPr lang="en-GB" dirty="0"/>
              <a:t>, shape, </a:t>
            </a:r>
            <a:r>
              <a:rPr lang="en-US" sz="1800" b="0" i="0" u="none" strike="noStrike" baseline="0" dirty="0">
                <a:latin typeface="Times New Roman" panose="02020603050405020304" pitchFamily="18" charset="0"/>
              </a:rPr>
              <a:t>composition,</a:t>
            </a:r>
            <a:r>
              <a:rPr lang="en-GB" dirty="0"/>
              <a:t> viscosity, </a:t>
            </a:r>
            <a:r>
              <a:rPr lang="en-US" sz="1800" b="0" i="0" u="none" strike="noStrike" baseline="0" dirty="0">
                <a:latin typeface="Times New Roman" panose="02020603050405020304" pitchFamily="18" charset="0"/>
              </a:rPr>
              <a:t>magnetic properties and</a:t>
            </a:r>
            <a:r>
              <a:rPr lang="en-GB" dirty="0"/>
              <a:t> field parameters. Several theoretical frameworks have been developed to evaluate and optimize the heating performance of magnetic nanoparticles. </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7</a:t>
            </a:fld>
            <a:endParaRPr lang="en-US"/>
          </a:p>
        </p:txBody>
      </p:sp>
    </p:spTree>
    <p:extLst>
      <p:ext uri="{BB962C8B-B14F-4D97-AF65-F5344CB8AC3E}">
        <p14:creationId xmlns:p14="http://schemas.microsoft.com/office/powerpoint/2010/main" val="385955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Rosensweig’s</a:t>
            </a:r>
            <a:r>
              <a:rPr lang="en-GB" dirty="0"/>
              <a:t> foundational models addressed heat dissipation in magnetic fluids subjected to AMFs, highlighting hysteresis losses and relaxation mechanisms. power dissipation (P) can written 1. </a:t>
            </a:r>
            <a:r>
              <a:rPr lang="en-GB" sz="1800" b="0" i="0" u="none" strike="noStrike" baseline="0" dirty="0">
                <a:latin typeface="Times New Roman" panose="02020603050405020304" pitchFamily="18" charset="0"/>
              </a:rPr>
              <a:t>Accounting </a:t>
            </a:r>
            <a:r>
              <a:rPr lang="en-GB" sz="1800" b="0" i="0" u="none" strike="noStrike" baseline="0" dirty="0" err="1">
                <a:latin typeface="Times New Roman" panose="02020603050405020304" pitchFamily="18" charset="0"/>
              </a:rPr>
              <a:t>Shliomis</a:t>
            </a:r>
            <a:r>
              <a:rPr lang="en-GB" sz="1800" b="0" i="0" u="none" strike="noStrike" baseline="0" dirty="0">
                <a:latin typeface="Times New Roman" panose="02020603050405020304" pitchFamily="18" charset="0"/>
              </a:rPr>
              <a:t> relaxation equation can be rewritten as follows: but this theory have assumptions</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8</a:t>
            </a:fld>
            <a:endParaRPr lang="en-US"/>
          </a:p>
        </p:txBody>
      </p:sp>
    </p:spTree>
    <p:extLst>
      <p:ext uri="{BB962C8B-B14F-4D97-AF65-F5344CB8AC3E}">
        <p14:creationId xmlns:p14="http://schemas.microsoft.com/office/powerpoint/2010/main" val="101561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sets of experiments were conducted. In the first set, the magnetic field amplitude was kept constant (H0 = 25 </a:t>
            </a:r>
            <a:r>
              <a:rPr lang="en-GB" dirty="0" err="1"/>
              <a:t>mT</a:t>
            </a:r>
            <a:r>
              <a:rPr lang="en-GB" dirty="0"/>
              <a:t>), while the frequency ( f ) was varied by adjusting the induction coils.</a:t>
            </a:r>
            <a:endParaRPr lang="en-US" dirty="0"/>
          </a:p>
        </p:txBody>
      </p:sp>
      <p:sp>
        <p:nvSpPr>
          <p:cNvPr id="4" name="Slide Number Placeholder 3"/>
          <p:cNvSpPr>
            <a:spLocks noGrp="1"/>
          </p:cNvSpPr>
          <p:nvPr>
            <p:ph type="sldNum" sz="quarter" idx="5"/>
          </p:nvPr>
        </p:nvSpPr>
        <p:spPr/>
        <p:txBody>
          <a:bodyPr/>
          <a:lstStyle/>
          <a:p>
            <a:fld id="{954A5CE0-F26D-4107-9DC0-C57110A6F39A}" type="slidenum">
              <a:rPr lang="en-US" smtClean="0"/>
              <a:t>9</a:t>
            </a:fld>
            <a:endParaRPr lang="en-US"/>
          </a:p>
        </p:txBody>
      </p:sp>
    </p:spTree>
    <p:extLst>
      <p:ext uri="{BB962C8B-B14F-4D97-AF65-F5344CB8AC3E}">
        <p14:creationId xmlns:p14="http://schemas.microsoft.com/office/powerpoint/2010/main" val="385955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8534400" y="6355080"/>
            <a:ext cx="3048000" cy="365760"/>
          </a:xfrm>
        </p:spPr>
        <p:txBody>
          <a:bodyPr/>
          <a:lstStyle>
            <a:lvl1pPr>
              <a:defRPr sz="1400"/>
            </a:lvl1pPr>
          </a:lstStyle>
          <a:p>
            <a:fld id="{31D2311F-D90F-4E8B-BB6E-553E9F949003}" type="datetime1">
              <a:rPr lang="en-US" smtClean="0"/>
              <a:t>10/29/2025</a:t>
            </a:fld>
            <a:endParaRPr lang="en-US"/>
          </a:p>
        </p:txBody>
      </p:sp>
      <p:sp>
        <p:nvSpPr>
          <p:cNvPr id="17" name="Нижний колонтитул 16"/>
          <p:cNvSpPr>
            <a:spLocks noGrp="1"/>
          </p:cNvSpPr>
          <p:nvPr>
            <p:ph type="ftr" sz="quarter" idx="11"/>
          </p:nvPr>
        </p:nvSpPr>
        <p:spPr>
          <a:xfrm>
            <a:off x="3864864" y="6355080"/>
            <a:ext cx="4632960" cy="365760"/>
          </a:xfrm>
        </p:spPr>
        <p:txBody>
          <a:bodyPr/>
          <a:lstStyle/>
          <a:p>
            <a:endParaRPr lang="en-US"/>
          </a:p>
        </p:txBody>
      </p:sp>
      <p:sp>
        <p:nvSpPr>
          <p:cNvPr id="29" name="Номер слайда 28"/>
          <p:cNvSpPr>
            <a:spLocks noGrp="1"/>
          </p:cNvSpPr>
          <p:nvPr>
            <p:ph type="sldNum" sz="quarter" idx="12"/>
          </p:nvPr>
        </p:nvSpPr>
        <p:spPr>
          <a:xfrm>
            <a:off x="1621536" y="6355080"/>
            <a:ext cx="1625600" cy="365760"/>
          </a:xfrm>
        </p:spPr>
        <p:txBody>
          <a:bodyPr/>
          <a:lstStyle/>
          <a:p>
            <a:fld id="{BFDFBF6D-78F9-4924-B854-B3D06287C8F4}" type="slidenum">
              <a:rPr lang="en-US" smtClean="0"/>
              <a:t>‹#›</a:t>
            </a:fld>
            <a:endParaRPr lang="en-US"/>
          </a:p>
        </p:txBody>
      </p:sp>
      <p:sp>
        <p:nvSpPr>
          <p:cNvPr id="21" name="Прямоугольник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045CD3-CEC8-48A6-806A-2308A3FE0DFA}" type="datetime1">
              <a:rPr lang="en-US" smtClean="0"/>
              <a:t>10/29/2025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DFBF6D-78F9-4924-B854-B3D06287C8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D8ED9E1-DE48-4A56-87AF-7E4BAD964F6C}" type="datetime1">
              <a:rPr lang="en-US" smtClean="0"/>
              <a:t>10/29/2025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DFBF6D-78F9-4924-B854-B3D06287C8F4}" type="slidenum">
              <a:rPr lang="en-US" smtClean="0"/>
              <a:t>‹#›</a:t>
            </a:fld>
            <a:endParaRPr lang="en-US"/>
          </a:p>
        </p:txBody>
      </p:sp>
      <p:sp>
        <p:nvSpPr>
          <p:cNvPr id="7" name="Прямая соединительная линия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iten 7, 8">
    <p:spTree>
      <p:nvGrpSpPr>
        <p:cNvPr id="1" name=""/>
        <p:cNvGrpSpPr/>
        <p:nvPr/>
      </p:nvGrpSpPr>
      <p:grpSpPr>
        <a:xfrm>
          <a:off x="0" y="0"/>
          <a:ext cx="0" cy="0"/>
          <a:chOff x="0" y="0"/>
          <a:chExt cx="0" cy="0"/>
        </a:xfrm>
      </p:grpSpPr>
      <p:sp>
        <p:nvSpPr>
          <p:cNvPr id="2" name="Foliennummernplatzhalter 7"/>
          <p:cNvSpPr>
            <a:spLocks noGrp="1"/>
          </p:cNvSpPr>
          <p:nvPr>
            <p:ph type="sldNum" sz="quarter" idx="10"/>
          </p:nvPr>
        </p:nvSpPr>
        <p:spPr/>
        <p:txBody>
          <a:bodyPr/>
          <a:lstStyle>
            <a:lvl1pPr>
              <a:defRPr/>
            </a:lvl1pPr>
          </a:lstStyle>
          <a:p>
            <a:fld id="{379B8A1C-4CF2-452B-B2D3-54866F7B2163}" type="slidenum">
              <a:rPr lang="de-DE" altLang="el-GR"/>
              <a:pPr/>
              <a:t>‹#›</a:t>
            </a:fld>
            <a:endParaRPr lang="de-DE" altLang="el-GR"/>
          </a:p>
        </p:txBody>
      </p:sp>
    </p:spTree>
    <p:extLst>
      <p:ext uri="{BB962C8B-B14F-4D97-AF65-F5344CB8AC3E}">
        <p14:creationId xmlns:p14="http://schemas.microsoft.com/office/powerpoint/2010/main" val="105025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6032498E-0E04-40D9-AD2A-EDF3F4B407B7}" type="datetime1">
              <a:rPr lang="en-US" smtClean="0"/>
              <a:t>10/29/2025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DFBF6D-78F9-4924-B854-B3D06287C8F4}" type="slidenum">
              <a:rPr lang="en-US" smtClean="0"/>
              <a:t>‹#›</a:t>
            </a:fld>
            <a:endParaRPr lang="en-US"/>
          </a:p>
        </p:txBody>
      </p:sp>
      <p:sp>
        <p:nvSpPr>
          <p:cNvPr id="8" name="Объект 7"/>
          <p:cNvSpPr>
            <a:spLocks noGrp="1"/>
          </p:cNvSpPr>
          <p:nvPr>
            <p:ph sz="quarter" idx="1"/>
          </p:nvPr>
        </p:nvSpPr>
        <p:spPr>
          <a:xfrm>
            <a:off x="609600" y="1219200"/>
            <a:ext cx="10972800"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8534400" y="6355080"/>
            <a:ext cx="3048000" cy="365760"/>
          </a:xfrm>
        </p:spPr>
        <p:txBody>
          <a:bodyPr/>
          <a:lstStyle/>
          <a:p>
            <a:fld id="{17D6393E-C119-474F-89E7-7892F07DCE0B}" type="datetime1">
              <a:rPr lang="en-US" smtClean="0"/>
              <a:t>10/29/2025</a:t>
            </a:fld>
            <a:endParaRPr lang="en-US"/>
          </a:p>
        </p:txBody>
      </p:sp>
      <p:sp>
        <p:nvSpPr>
          <p:cNvPr id="5" name="Нижний колонтитул 4"/>
          <p:cNvSpPr>
            <a:spLocks noGrp="1"/>
          </p:cNvSpPr>
          <p:nvPr>
            <p:ph type="ftr" sz="quarter" idx="11"/>
          </p:nvPr>
        </p:nvSpPr>
        <p:spPr>
          <a:xfrm>
            <a:off x="3864864" y="6355080"/>
            <a:ext cx="4632960" cy="365760"/>
          </a:xfrm>
        </p:spPr>
        <p:txBody>
          <a:bodyPr/>
          <a:lstStyle/>
          <a:p>
            <a:endParaRPr lang="en-US"/>
          </a:p>
        </p:txBody>
      </p:sp>
      <p:sp>
        <p:nvSpPr>
          <p:cNvPr id="6" name="Номер слайда 5"/>
          <p:cNvSpPr>
            <a:spLocks noGrp="1"/>
          </p:cNvSpPr>
          <p:nvPr>
            <p:ph type="sldNum" sz="quarter" idx="12"/>
          </p:nvPr>
        </p:nvSpPr>
        <p:spPr>
          <a:xfrm>
            <a:off x="1426464" y="6355080"/>
            <a:ext cx="2027936" cy="365760"/>
          </a:xfrm>
        </p:spPr>
        <p:txBody>
          <a:bodyPr/>
          <a:lstStyle/>
          <a:p>
            <a:fld id="{BFDFBF6D-78F9-4924-B854-B3D06287C8F4}" type="slidenum">
              <a:rPr lang="en-US" smtClean="0"/>
              <a:t>‹#›</a:t>
            </a:fld>
            <a:endParaRPr lang="en-US"/>
          </a:p>
        </p:txBody>
      </p:sp>
      <p:sp>
        <p:nvSpPr>
          <p:cNvPr id="7" name="Прямоугольник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914400"/>
          </a:xfrm>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C43904ED-C687-45DF-89D0-386DB626348F}" type="datetime1">
              <a:rPr lang="en-US" smtClean="0"/>
              <a:t>10/29/2025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FDFBF6D-78F9-4924-B854-B3D06287C8F4}" type="slidenum">
              <a:rPr lang="en-US" smtClean="0"/>
              <a:t>‹#›</a:t>
            </a:fld>
            <a:endParaRPr lang="en-US"/>
          </a:p>
        </p:txBody>
      </p:sp>
      <p:sp>
        <p:nvSpPr>
          <p:cNvPr id="9" name="Объект 8"/>
          <p:cNvSpPr>
            <a:spLocks noGrp="1"/>
          </p:cNvSpPr>
          <p:nvPr>
            <p:ph sz="quarter" idx="1"/>
          </p:nvPr>
        </p:nvSpPr>
        <p:spPr>
          <a:xfrm>
            <a:off x="609600" y="1219200"/>
            <a:ext cx="5388864"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6176264" y="1216152"/>
            <a:ext cx="5388864"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9144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FD1F1773-BF03-4638-87F2-2550B8784676}" type="datetime1">
              <a:rPr lang="en-US" smtClean="0"/>
              <a:t>10/29/2025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FDFBF6D-78F9-4924-B854-B3D06287C8F4}" type="slidenum">
              <a:rPr lang="en-US" smtClean="0"/>
              <a:t>‹#›</a:t>
            </a:fld>
            <a:endParaRPr lang="en-US"/>
          </a:p>
        </p:txBody>
      </p:sp>
      <p:sp>
        <p:nvSpPr>
          <p:cNvPr id="11" name="Объект 10"/>
          <p:cNvSpPr>
            <a:spLocks noGrp="1"/>
          </p:cNvSpPr>
          <p:nvPr>
            <p:ph sz="quarter" idx="2"/>
          </p:nvPr>
        </p:nvSpPr>
        <p:spPr>
          <a:xfrm>
            <a:off x="609600" y="2133600"/>
            <a:ext cx="53848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6197600" y="2133600"/>
            <a:ext cx="53848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9144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4170164A-E4A3-491E-B51F-C1734C42ED15}" type="datetime1">
              <a:rPr lang="en-US" smtClean="0"/>
              <a:t>10/29/2025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FDFBF6D-78F9-4924-B854-B3D06287C8F4}" type="slidenum">
              <a:rPr lang="en-US" smtClean="0"/>
              <a:t>‹#›</a:t>
            </a:fld>
            <a:endParaRPr lang="en-US"/>
          </a:p>
        </p:txBody>
      </p:sp>
      <p:sp>
        <p:nvSpPr>
          <p:cNvPr id="6" name="Равнобедренный треугольник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4C11D8-027C-41C7-88F7-0A661F042E20}" type="datetime1">
              <a:rPr lang="en-US" smtClean="0"/>
              <a:t>10/29/2025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FDFBF6D-78F9-4924-B854-B3D06287C8F4}" type="slidenum">
              <a:rPr lang="en-US" smtClean="0"/>
              <a:t>‹#›</a:t>
            </a:fld>
            <a:endParaRPr lang="en-US"/>
          </a:p>
        </p:txBody>
      </p:sp>
      <p:sp>
        <p:nvSpPr>
          <p:cNvPr id="5" name="Прямая соединительная линия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a:t>Образец заголовка</a:t>
            </a:r>
            <a:endParaRPr kumimoji="0" lang="en-US"/>
          </a:p>
        </p:txBody>
      </p:sp>
      <p:sp>
        <p:nvSpPr>
          <p:cNvPr id="3" name="Текст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9A3514AE-6916-4A79-80C8-F6CC8683C269}" type="datetime1">
              <a:rPr lang="en-US" smtClean="0"/>
              <a:t>10/29/2025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FDFBF6D-78F9-4924-B854-B3D06287C8F4}" type="slidenum">
              <a:rPr lang="en-US" smtClean="0"/>
              <a:t>‹#›</a:t>
            </a:fld>
            <a:endParaRPr lang="en-US"/>
          </a:p>
        </p:txBody>
      </p:sp>
      <p:sp>
        <p:nvSpPr>
          <p:cNvPr id="8" name="Прямая соединительная линия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Объект 11"/>
          <p:cNvSpPr>
            <a:spLocks noGrp="1"/>
          </p:cNvSpPr>
          <p:nvPr>
            <p:ph sz="quarter" idx="1"/>
          </p:nvPr>
        </p:nvSpPr>
        <p:spPr>
          <a:xfrm>
            <a:off x="406400" y="304800"/>
            <a:ext cx="76200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D26649CA-B69C-4A4C-8D0D-81594A6D9094}" type="datetime1">
              <a:rPr lang="en-US" smtClean="0"/>
              <a:t>10/29/2025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FDFBF6D-78F9-4924-B854-B3D06287C8F4}" type="slidenum">
              <a:rPr lang="en-US" smtClean="0"/>
              <a:t>‹#›</a:t>
            </a:fld>
            <a:endParaRPr lang="en-US"/>
          </a:p>
        </p:txBody>
      </p:sp>
      <p:sp>
        <p:nvSpPr>
          <p:cNvPr id="8" name="Прямая соединительная линия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152400"/>
            <a:ext cx="10972800" cy="990600"/>
          </a:xfrm>
          <a:prstGeom prst="rect">
            <a:avLst/>
          </a:prstGeom>
        </p:spPr>
        <p:txBody>
          <a:bodyPr vert="horz"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48251A8D-FE10-461E-BB09-2F2C842E8215}" type="datetime1">
              <a:rPr lang="en-US" smtClean="0"/>
              <a:t>10/29/2025</a:t>
            </a:fld>
            <a:endParaRPr lang="en-US"/>
          </a:p>
        </p:txBody>
      </p:sp>
      <p:sp>
        <p:nvSpPr>
          <p:cNvPr id="3" name="Нижний колонтитул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Номер слайда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FDFBF6D-78F9-4924-B854-B3D06287C8F4}" type="slidenum">
              <a:rPr lang="en-US" smtClean="0"/>
              <a:t>‹#›</a:t>
            </a:fld>
            <a:endParaRPr lang="en-US"/>
          </a:p>
        </p:txBody>
      </p:sp>
      <p:sp>
        <p:nvSpPr>
          <p:cNvPr id="28" name="Прямая соединительная линия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29.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image" Target="../media/image32.svg"/><Relationship Id="rId10"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2.png"/><Relationship Id="rId7"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40.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google.com/search?sca_esv=b3214a12be6489d0&amp;sxsrf=AE3TifPzPxY4fuJbVq3afpLevV6LB9L8yw:1757075388881&amp;q=acknowledgment&amp;spell=1&amp;sa=X&amp;ved=2ahUKEwj9kpfzz8GPAxVE8LsIHfEbCgwQkeECKAB6BAgNEA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ebp"/></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diagramQuickStyle" Target="../diagrams/quickStyle1.xml"/><Relationship Id="rId12"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oleObject" Target="../embeddings/oleObject1.bin"/><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i.org/10.1016/S0304-8853(02)00706-0" TargetMode="External"/><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0143E17-1D34-49AA-9145-06715BFE190C}"/>
              </a:ext>
            </a:extLst>
          </p:cNvPr>
          <p:cNvGrpSpPr/>
          <p:nvPr/>
        </p:nvGrpSpPr>
        <p:grpSpPr>
          <a:xfrm>
            <a:off x="-9525" y="-25401"/>
            <a:ext cx="12201525" cy="3032062"/>
            <a:chOff x="-9525" y="-25401"/>
            <a:chExt cx="12201525" cy="3032062"/>
          </a:xfrm>
        </p:grpSpPr>
        <p:sp>
          <p:nvSpPr>
            <p:cNvPr id="7" name="Rectangle 6">
              <a:extLst>
                <a:ext uri="{FF2B5EF4-FFF2-40B4-BE49-F238E27FC236}">
                  <a16:creationId xmlns:a16="http://schemas.microsoft.com/office/drawing/2014/main" id="{96946558-5239-4C1C-81DA-B29FFDB9D8E4}"/>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sp>
          <p:nvSpPr>
            <p:cNvPr id="9" name="Text Box 255">
              <a:extLst>
                <a:ext uri="{FF2B5EF4-FFF2-40B4-BE49-F238E27FC236}">
                  <a16:creationId xmlns:a16="http://schemas.microsoft.com/office/drawing/2014/main" id="{8D31A176-49DC-4964-8680-451E2AEC5ADE}"/>
                </a:ext>
              </a:extLst>
            </p:cNvPr>
            <p:cNvSpPr txBox="1">
              <a:spLocks noChangeArrowheads="1"/>
            </p:cNvSpPr>
            <p:nvPr/>
          </p:nvSpPr>
          <p:spPr bwMode="auto">
            <a:xfrm>
              <a:off x="1660358" y="1529333"/>
              <a:ext cx="9180095" cy="1477328"/>
            </a:xfrm>
            <a:prstGeom prst="rect">
              <a:avLst/>
            </a:prstGeom>
            <a:noFill/>
            <a:ln>
              <a:noFill/>
            </a:ln>
            <a:effectLst/>
          </p:spPr>
          <p:txBody>
            <a:bodyPr wrap="square">
              <a:spAutoFit/>
            </a:bodyPr>
            <a:lstStyle>
              <a:lvl1pPr defTabSz="3703638" eaLnBrk="0" hangingPunct="0">
                <a:defRPr sz="4000">
                  <a:solidFill>
                    <a:schemeClr val="tx1"/>
                  </a:solidFill>
                  <a:latin typeface="Arial" charset="0"/>
                </a:defRPr>
              </a:lvl1pPr>
              <a:lvl2pPr defTabSz="3703638" eaLnBrk="0" hangingPunct="0">
                <a:defRPr sz="4000">
                  <a:solidFill>
                    <a:schemeClr val="tx1"/>
                  </a:solidFill>
                  <a:latin typeface="Arial" charset="0"/>
                </a:defRPr>
              </a:lvl2pPr>
              <a:lvl3pPr defTabSz="3703638" eaLnBrk="0" hangingPunct="0">
                <a:defRPr sz="4000">
                  <a:solidFill>
                    <a:schemeClr val="tx1"/>
                  </a:solidFill>
                  <a:latin typeface="Arial" charset="0"/>
                </a:defRPr>
              </a:lvl3pPr>
              <a:lvl4pPr defTabSz="3703638" eaLnBrk="0" hangingPunct="0">
                <a:defRPr sz="4000">
                  <a:solidFill>
                    <a:schemeClr val="tx1"/>
                  </a:solidFill>
                  <a:latin typeface="Arial" charset="0"/>
                </a:defRPr>
              </a:lvl4pPr>
              <a:lvl5pPr defTabSz="3703638" eaLnBrk="0" hangingPunct="0">
                <a:defRPr sz="4000">
                  <a:solidFill>
                    <a:schemeClr val="tx1"/>
                  </a:solidFill>
                  <a:latin typeface="Arial" charset="0"/>
                </a:defRPr>
              </a:lvl5pPr>
              <a:lvl6pPr defTabSz="3703638" eaLnBrk="0" fontAlgn="base" hangingPunct="0">
                <a:spcBef>
                  <a:spcPct val="0"/>
                </a:spcBef>
                <a:spcAft>
                  <a:spcPct val="0"/>
                </a:spcAft>
                <a:defRPr sz="4000">
                  <a:solidFill>
                    <a:schemeClr val="tx1"/>
                  </a:solidFill>
                  <a:latin typeface="Arial" charset="0"/>
                </a:defRPr>
              </a:lvl6pPr>
              <a:lvl7pPr defTabSz="3703638" eaLnBrk="0" fontAlgn="base" hangingPunct="0">
                <a:spcBef>
                  <a:spcPct val="0"/>
                </a:spcBef>
                <a:spcAft>
                  <a:spcPct val="0"/>
                </a:spcAft>
                <a:defRPr sz="4000">
                  <a:solidFill>
                    <a:schemeClr val="tx1"/>
                  </a:solidFill>
                  <a:latin typeface="Arial" charset="0"/>
                </a:defRPr>
              </a:lvl7pPr>
              <a:lvl8pPr defTabSz="3703638" eaLnBrk="0" fontAlgn="base" hangingPunct="0">
                <a:spcBef>
                  <a:spcPct val="0"/>
                </a:spcBef>
                <a:spcAft>
                  <a:spcPct val="0"/>
                </a:spcAft>
                <a:defRPr sz="4000">
                  <a:solidFill>
                    <a:schemeClr val="tx1"/>
                  </a:solidFill>
                  <a:latin typeface="Arial" charset="0"/>
                </a:defRPr>
              </a:lvl8pPr>
              <a:lvl9pPr defTabSz="3703638" eaLnBrk="0" fontAlgn="base" hangingPunct="0">
                <a:spcBef>
                  <a:spcPct val="0"/>
                </a:spcBef>
                <a:spcAft>
                  <a:spcPct val="0"/>
                </a:spcAft>
                <a:defRPr sz="4000">
                  <a:solidFill>
                    <a:schemeClr val="tx1"/>
                  </a:solidFill>
                  <a:latin typeface="Arial" charset="0"/>
                </a:defRPr>
              </a:lvl9pPr>
            </a:lstStyle>
            <a:p>
              <a:pPr algn="ctr" eaLnBrk="1" hangingPunct="1"/>
              <a:r>
                <a:rPr lang="en-GB" sz="3000" b="1" dirty="0">
                  <a:latin typeface="+mn-lt"/>
                </a:rPr>
                <a:t>Magnetic Hyperthermia Effect and Equilibrium Susceptibility in Core–Shell Fe–</a:t>
              </a:r>
              <a:r>
                <a:rPr lang="en-GB" sz="3000" b="1" dirty="0" err="1">
                  <a:latin typeface="+mn-lt"/>
                </a:rPr>
                <a:t>Fe₃C</a:t>
              </a:r>
              <a:r>
                <a:rPr lang="en-GB" sz="3000" b="1" dirty="0">
                  <a:latin typeface="+mn-lt"/>
                </a:rPr>
                <a:t> Nanoparticles</a:t>
              </a:r>
            </a:p>
          </p:txBody>
        </p:sp>
      </p:grpSp>
      <p:pic>
        <p:nvPicPr>
          <p:cNvPr id="14" name="Picture 13">
            <a:extLst>
              <a:ext uri="{FF2B5EF4-FFF2-40B4-BE49-F238E27FC236}">
                <a16:creationId xmlns:a16="http://schemas.microsoft.com/office/drawing/2014/main" id="{FEEE722C-676E-48CE-963A-2A285959B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5" name="TextBox 14">
            <a:extLst>
              <a:ext uri="{FF2B5EF4-FFF2-40B4-BE49-F238E27FC236}">
                <a16:creationId xmlns:a16="http://schemas.microsoft.com/office/drawing/2014/main" id="{448B0EB3-A77F-4526-9817-46326F14E944}"/>
              </a:ext>
            </a:extLst>
          </p:cNvPr>
          <p:cNvSpPr txBox="1"/>
          <p:nvPr/>
        </p:nvSpPr>
        <p:spPr>
          <a:xfrm>
            <a:off x="7786475" y="3405276"/>
            <a:ext cx="3053978" cy="461665"/>
          </a:xfrm>
          <a:prstGeom prst="rect">
            <a:avLst/>
          </a:prstGeom>
          <a:noFill/>
        </p:spPr>
        <p:txBody>
          <a:bodyPr wrap="none" rtlCol="0">
            <a:spAutoFit/>
          </a:bodyPr>
          <a:lstStyle/>
          <a:p>
            <a:r>
              <a:rPr lang="en-US" sz="2400" b="1" i="1" dirty="0" err="1">
                <a:solidFill>
                  <a:schemeClr val="accent2">
                    <a:lumMod val="50000"/>
                  </a:schemeClr>
                </a:solidFill>
              </a:rPr>
              <a:t>Harutyun</a:t>
            </a:r>
            <a:r>
              <a:rPr lang="en-US" sz="2400" b="1" i="1" dirty="0">
                <a:solidFill>
                  <a:schemeClr val="accent2">
                    <a:lumMod val="50000"/>
                  </a:schemeClr>
                </a:solidFill>
              </a:rPr>
              <a:t> </a:t>
            </a:r>
            <a:r>
              <a:rPr lang="en-US" sz="2400" b="1" i="1" dirty="0" err="1">
                <a:solidFill>
                  <a:schemeClr val="accent2">
                    <a:lumMod val="50000"/>
                  </a:schemeClr>
                </a:solidFill>
              </a:rPr>
              <a:t>Gyulasaryan</a:t>
            </a:r>
            <a:endParaRPr lang="en-US" sz="2400" b="1" i="1" dirty="0">
              <a:solidFill>
                <a:schemeClr val="accent2">
                  <a:lumMod val="50000"/>
                </a:schemeClr>
              </a:solidFill>
            </a:endParaRPr>
          </a:p>
        </p:txBody>
      </p:sp>
      <p:sp>
        <p:nvSpPr>
          <p:cNvPr id="17" name="TextBox 16">
            <a:extLst>
              <a:ext uri="{FF2B5EF4-FFF2-40B4-BE49-F238E27FC236}">
                <a16:creationId xmlns:a16="http://schemas.microsoft.com/office/drawing/2014/main" id="{E237C55B-E2B5-42F2-AA50-B0064635FEED}"/>
              </a:ext>
            </a:extLst>
          </p:cNvPr>
          <p:cNvSpPr txBox="1"/>
          <p:nvPr/>
        </p:nvSpPr>
        <p:spPr>
          <a:xfrm>
            <a:off x="6877734" y="5737158"/>
            <a:ext cx="5227879" cy="646331"/>
          </a:xfrm>
          <a:prstGeom prst="rect">
            <a:avLst/>
          </a:prstGeom>
          <a:noFill/>
        </p:spPr>
        <p:txBody>
          <a:bodyPr wrap="square">
            <a:spAutoFit/>
          </a:bodyPr>
          <a:lstStyle/>
          <a:p>
            <a:pPr algn="r"/>
            <a:r>
              <a:rPr lang="en-GB" b="0" i="1" dirty="0">
                <a:effectLst/>
                <a:latin typeface="Arial" panose="020B0604020202020204" pitchFamily="34" charset="0"/>
              </a:rPr>
              <a:t>Institute for Physical Research, NAS of Armenia</a:t>
            </a:r>
            <a:br>
              <a:rPr lang="en-GB" b="0" i="1" dirty="0">
                <a:effectLst/>
                <a:latin typeface="Arial" panose="020B0604020202020204" pitchFamily="34" charset="0"/>
              </a:rPr>
            </a:br>
            <a:r>
              <a:rPr lang="en-GB" b="0" i="1" dirty="0">
                <a:effectLst/>
                <a:latin typeface="Arial" panose="020B0604020202020204" pitchFamily="34" charset="0"/>
              </a:rPr>
              <a:t>E-mail: gharut1989@gmail.com</a:t>
            </a:r>
            <a:endParaRPr lang="en-US" i="1" dirty="0"/>
          </a:p>
        </p:txBody>
      </p:sp>
      <p:sp>
        <p:nvSpPr>
          <p:cNvPr id="2" name="Slide Number Placeholder 1">
            <a:extLst>
              <a:ext uri="{FF2B5EF4-FFF2-40B4-BE49-F238E27FC236}">
                <a16:creationId xmlns:a16="http://schemas.microsoft.com/office/drawing/2014/main" id="{EDB89CDC-E8BE-4CC5-89D1-02F844F45AC6}"/>
              </a:ext>
            </a:extLst>
          </p:cNvPr>
          <p:cNvSpPr>
            <a:spLocks noGrp="1"/>
          </p:cNvSpPr>
          <p:nvPr>
            <p:ph type="sldNum" sz="quarter" idx="12"/>
          </p:nvPr>
        </p:nvSpPr>
        <p:spPr/>
        <p:txBody>
          <a:bodyPr/>
          <a:lstStyle/>
          <a:p>
            <a:fld id="{BFDFBF6D-78F9-4924-B854-B3D06287C8F4}" type="slidenum">
              <a:rPr lang="en-US" smtClean="0">
                <a:solidFill>
                  <a:schemeClr val="bg1"/>
                </a:solidFill>
              </a:rPr>
              <a:t>1</a:t>
            </a:fld>
            <a:endParaRPr lang="en-US">
              <a:solidFill>
                <a:schemeClr val="bg1"/>
              </a:solidFill>
            </a:endParaRPr>
          </a:p>
        </p:txBody>
      </p:sp>
      <p:sp>
        <p:nvSpPr>
          <p:cNvPr id="10" name="TextBox 9">
            <a:extLst>
              <a:ext uri="{FF2B5EF4-FFF2-40B4-BE49-F238E27FC236}">
                <a16:creationId xmlns:a16="http://schemas.microsoft.com/office/drawing/2014/main" id="{112E9619-B527-43A5-BBB8-9B22E4B5B6A7}"/>
              </a:ext>
            </a:extLst>
          </p:cNvPr>
          <p:cNvSpPr txBox="1"/>
          <p:nvPr/>
        </p:nvSpPr>
        <p:spPr>
          <a:xfrm>
            <a:off x="86385" y="13251"/>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03535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95175" y="-87059"/>
            <a:ext cx="7614768" cy="954107"/>
          </a:xfrm>
          <a:prstGeom prst="rect">
            <a:avLst/>
          </a:prstGeom>
          <a:noFill/>
        </p:spPr>
        <p:txBody>
          <a:bodyPr wrap="square">
            <a:spAutoFit/>
          </a:bodyPr>
          <a:lstStyle/>
          <a:p>
            <a:pPr algn="ctr"/>
            <a:r>
              <a:rPr lang="en-US" sz="2800" dirty="0">
                <a:solidFill>
                  <a:schemeClr val="bg2">
                    <a:lumMod val="10000"/>
                  </a:schemeClr>
                </a:solidFill>
              </a:rPr>
              <a:t>Hyperthermia </a:t>
            </a:r>
            <a:r>
              <a:rPr lang="en-US" sz="2800" dirty="0"/>
              <a:t>curves and SLP values for constant frequency (176 kHz)</a:t>
            </a:r>
            <a:endParaRPr lang="en-US" sz="2800" dirty="0">
              <a:solidFill>
                <a:schemeClr val="bg2">
                  <a:lumMod val="10000"/>
                </a:schemeClr>
              </a:solidFill>
            </a:endParaRPr>
          </a:p>
        </p:txBody>
      </p:sp>
      <p:pic>
        <p:nvPicPr>
          <p:cNvPr id="9" name="Рисунок 14">
            <a:extLst>
              <a:ext uri="{FF2B5EF4-FFF2-40B4-BE49-F238E27FC236}">
                <a16:creationId xmlns:a16="http://schemas.microsoft.com/office/drawing/2014/main" id="{DD925A6D-C3DF-4857-B5FB-54D78D6000B9}"/>
              </a:ext>
            </a:extLst>
          </p:cNvPr>
          <p:cNvPicPr/>
          <p:nvPr/>
        </p:nvPicPr>
        <p:blipFill>
          <a:blip r:embed="rId4">
            <a:extLst>
              <a:ext uri="{28A0092B-C50C-407E-A947-70E740481C1C}">
                <a14:useLocalDpi xmlns:a14="http://schemas.microsoft.com/office/drawing/2010/main" val="0"/>
              </a:ext>
            </a:extLst>
          </a:blip>
          <a:srcRect/>
          <a:stretch/>
        </p:blipFill>
        <p:spPr>
          <a:xfrm>
            <a:off x="188896" y="1447444"/>
            <a:ext cx="5820836" cy="4653923"/>
          </a:xfrm>
          <a:prstGeom prst="rect">
            <a:avLst/>
          </a:prstGeom>
        </p:spPr>
      </p:pic>
      <p:pic>
        <p:nvPicPr>
          <p:cNvPr id="11" name="Рисунок 15">
            <a:extLst>
              <a:ext uri="{FF2B5EF4-FFF2-40B4-BE49-F238E27FC236}">
                <a16:creationId xmlns:a16="http://schemas.microsoft.com/office/drawing/2014/main" id="{82F4B708-7EDA-470F-9D1B-5823016740D6}"/>
              </a:ext>
            </a:extLst>
          </p:cNvPr>
          <p:cNvPicPr/>
          <p:nvPr/>
        </p:nvPicPr>
        <p:blipFill>
          <a:blip r:embed="rId5">
            <a:extLst>
              <a:ext uri="{28A0092B-C50C-407E-A947-70E740481C1C}">
                <a14:useLocalDpi xmlns:a14="http://schemas.microsoft.com/office/drawing/2010/main" val="0"/>
              </a:ext>
            </a:extLst>
          </a:blip>
          <a:srcRect/>
          <a:stretch/>
        </p:blipFill>
        <p:spPr>
          <a:xfrm>
            <a:off x="6011333" y="1449145"/>
            <a:ext cx="5774268" cy="4613954"/>
          </a:xfrm>
          <a:prstGeom prst="rect">
            <a:avLst/>
          </a:prstGeom>
        </p:spPr>
      </p:pic>
      <p:sp>
        <p:nvSpPr>
          <p:cNvPr id="2" name="Slide Number Placeholder 1">
            <a:extLst>
              <a:ext uri="{FF2B5EF4-FFF2-40B4-BE49-F238E27FC236}">
                <a16:creationId xmlns:a16="http://schemas.microsoft.com/office/drawing/2014/main" id="{7E50FBFA-8256-4812-B8D0-E2B31E721B27}"/>
              </a:ext>
            </a:extLst>
          </p:cNvPr>
          <p:cNvSpPr>
            <a:spLocks noGrp="1"/>
          </p:cNvSpPr>
          <p:nvPr>
            <p:ph type="sldNum" sz="quarter" idx="12"/>
          </p:nvPr>
        </p:nvSpPr>
        <p:spPr/>
        <p:txBody>
          <a:bodyPr/>
          <a:lstStyle/>
          <a:p>
            <a:fld id="{BFDFBF6D-78F9-4924-B854-B3D06287C8F4}" type="slidenum">
              <a:rPr lang="en-US" smtClean="0"/>
              <a:t>10</a:t>
            </a:fld>
            <a:endParaRPr lang="en-US"/>
          </a:p>
        </p:txBody>
      </p:sp>
      <p:sp>
        <p:nvSpPr>
          <p:cNvPr id="10" name="TextBox 9">
            <a:extLst>
              <a:ext uri="{FF2B5EF4-FFF2-40B4-BE49-F238E27FC236}">
                <a16:creationId xmlns:a16="http://schemas.microsoft.com/office/drawing/2014/main" id="{002FF8C7-ADFA-4E29-A125-121A5806A50E}"/>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48262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12458" y="134762"/>
            <a:ext cx="8015122" cy="523220"/>
          </a:xfrm>
          <a:prstGeom prst="rect">
            <a:avLst/>
          </a:prstGeom>
          <a:noFill/>
        </p:spPr>
        <p:txBody>
          <a:bodyPr wrap="square">
            <a:spAutoFit/>
          </a:bodyPr>
          <a:lstStyle/>
          <a:p>
            <a:pPr algn="ctr"/>
            <a:r>
              <a:rPr lang="en-GB" sz="2800" dirty="0">
                <a:solidFill>
                  <a:schemeClr val="bg2">
                    <a:lumMod val="10000"/>
                  </a:schemeClr>
                </a:solidFill>
              </a:rPr>
              <a:t>Calculating the equilibrium magnetic susceptibility (χ</a:t>
            </a:r>
            <a:r>
              <a:rPr lang="en-GB" sz="2800" baseline="-25000" dirty="0">
                <a:solidFill>
                  <a:schemeClr val="bg2">
                    <a:lumMod val="10000"/>
                  </a:schemeClr>
                </a:solidFill>
              </a:rPr>
              <a:t>0</a:t>
            </a:r>
            <a:r>
              <a:rPr lang="en-GB" sz="2800" dirty="0">
                <a:solidFill>
                  <a:schemeClr val="bg2">
                    <a:lumMod val="10000"/>
                  </a:schemeClr>
                </a:solidFill>
              </a:rPr>
              <a:t>)</a:t>
            </a:r>
            <a:endParaRPr lang="en-US" sz="2800" dirty="0">
              <a:solidFill>
                <a:schemeClr val="bg2">
                  <a:lumMod val="10000"/>
                </a:schemeClr>
              </a:solidFill>
            </a:endParaRPr>
          </a:p>
        </p:txBody>
      </p:sp>
      <p:sp>
        <p:nvSpPr>
          <p:cNvPr id="2" name="Slide Number Placeholder 1">
            <a:extLst>
              <a:ext uri="{FF2B5EF4-FFF2-40B4-BE49-F238E27FC236}">
                <a16:creationId xmlns:a16="http://schemas.microsoft.com/office/drawing/2014/main" id="{7E50FBFA-8256-4812-B8D0-E2B31E721B27}"/>
              </a:ext>
            </a:extLst>
          </p:cNvPr>
          <p:cNvSpPr>
            <a:spLocks noGrp="1"/>
          </p:cNvSpPr>
          <p:nvPr>
            <p:ph type="sldNum" sz="quarter" idx="12"/>
          </p:nvPr>
        </p:nvSpPr>
        <p:spPr/>
        <p:txBody>
          <a:bodyPr/>
          <a:lstStyle/>
          <a:p>
            <a:fld id="{BFDFBF6D-78F9-4924-B854-B3D06287C8F4}" type="slidenum">
              <a:rPr lang="en-US" smtClean="0"/>
              <a:t>11</a:t>
            </a:fld>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5AAE1A-D18C-434A-9C6D-40DCD89E030E}"/>
                  </a:ext>
                </a:extLst>
              </p:cNvPr>
              <p:cNvSpPr txBox="1"/>
              <p:nvPr/>
            </p:nvSpPr>
            <p:spPr>
              <a:xfrm>
                <a:off x="4465320" y="1344602"/>
                <a:ext cx="7285892" cy="903965"/>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𝑆𝐿𝑃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𝜋</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𝜒</m:t>
                              </m:r>
                            </m:e>
                            <m:sub>
                              <m:r>
                                <a:rPr lang="en-US" sz="2400" i="0">
                                  <a:latin typeface="Cambria Math" panose="02040503050406030204" pitchFamily="18" charset="0"/>
                                </a:rPr>
                                <m:t>0</m:t>
                              </m:r>
                            </m:sub>
                          </m:sSub>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𝐻</m:t>
                              </m:r>
                            </m:e>
                            <m:sub>
                              <m:r>
                                <a:rPr lang="en-US" sz="2400" i="0">
                                  <a:latin typeface="Cambria Math" panose="02040503050406030204" pitchFamily="18" charset="0"/>
                                </a:rPr>
                                <m:t>0</m:t>
                              </m:r>
                            </m:sub>
                            <m:sup>
                              <m:r>
                                <a:rPr lang="en-US" sz="2400" i="0">
                                  <a:latin typeface="Cambria Math" panose="02040503050406030204" pitchFamily="18" charset="0"/>
                                </a:rPr>
                                <m:t>2</m:t>
                              </m:r>
                            </m:sup>
                          </m:sSubSup>
                          <m:r>
                            <a:rPr lang="en-US" sz="2400" i="1">
                              <a:latin typeface="Cambria Math" panose="02040503050406030204" pitchFamily="18" charset="0"/>
                            </a:rPr>
                            <m:t>𝑓</m:t>
                          </m:r>
                        </m:num>
                        <m:den>
                          <m:r>
                            <a:rPr lang="en-US" sz="2400" i="1">
                              <a:latin typeface="Cambria Math" panose="02040503050406030204" pitchFamily="18" charset="0"/>
                            </a:rPr>
                            <m:t>𝜌</m:t>
                          </m:r>
                        </m:den>
                      </m:f>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num>
                        <m:den>
                          <m:r>
                            <a:rPr lang="en-US" sz="2400" i="0">
                              <a:latin typeface="Cambria Math" panose="02040503050406030204" pitchFamily="18" charset="0"/>
                            </a:rPr>
                            <m:t>1+</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e>
                              </m:d>
                            </m:e>
                            <m:sup>
                              <m:r>
                                <a:rPr lang="en-US" sz="2400" i="0">
                                  <a:latin typeface="Cambria Math" panose="02040503050406030204" pitchFamily="18" charset="0"/>
                                </a:rPr>
                                <m:t>2</m:t>
                              </m:r>
                            </m:sup>
                          </m:sSup>
                        </m:den>
                      </m:f>
                      <m:r>
                        <a:rPr lang="en-US" sz="2400" i="0">
                          <a:latin typeface="Cambria Math" panose="02040503050406030204" pitchFamily="18" charset="0"/>
                        </a:rPr>
                        <m:t>=</m:t>
                      </m:r>
                      <m:r>
                        <a:rPr lang="en-US" sz="2400" i="1">
                          <a:latin typeface="Cambria Math" panose="02040503050406030204" pitchFamily="18" charset="0"/>
                        </a:rPr>
                        <m:t>𝐿</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𝜋</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𝑓</m:t>
                              </m:r>
                            </m:e>
                            <m:sup>
                              <m:r>
                                <a:rPr lang="en-US" sz="2400" i="0">
                                  <a:latin typeface="Cambria Math" panose="02040503050406030204" pitchFamily="18" charset="0"/>
                                </a:rPr>
                                <m:t>2</m:t>
                              </m:r>
                            </m:sup>
                          </m:sSup>
                          <m:r>
                            <a:rPr lang="en-US" sz="2400" i="1">
                              <a:latin typeface="Cambria Math" panose="02040503050406030204" pitchFamily="18" charset="0"/>
                            </a:rPr>
                            <m:t>𝜏</m:t>
                          </m:r>
                        </m:num>
                        <m:den>
                          <m:r>
                            <a:rPr lang="en-US" sz="2400" i="0">
                              <a:latin typeface="Cambria Math" panose="02040503050406030204" pitchFamily="18" charset="0"/>
                            </a:rPr>
                            <m:t>1+</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e>
                              </m:d>
                            </m:e>
                            <m:sup>
                              <m:r>
                                <a:rPr lang="en-US" sz="2400" i="0">
                                  <a:latin typeface="Cambria Math" panose="02040503050406030204" pitchFamily="18" charset="0"/>
                                </a:rPr>
                                <m:t>2</m:t>
                              </m:r>
                            </m:sup>
                          </m:sSup>
                        </m:den>
                      </m:f>
                    </m:oMath>
                  </m:oMathPara>
                </a14:m>
                <a:endParaRPr lang="en-US" sz="2400" dirty="0"/>
              </a:p>
            </p:txBody>
          </p:sp>
        </mc:Choice>
        <mc:Fallback xmlns="">
          <p:sp>
            <p:nvSpPr>
              <p:cNvPr id="14" name="TextBox 13">
                <a:extLst>
                  <a:ext uri="{FF2B5EF4-FFF2-40B4-BE49-F238E27FC236}">
                    <a16:creationId xmlns:a16="http://schemas.microsoft.com/office/drawing/2014/main" id="{415AAE1A-D18C-434A-9C6D-40DCD89E030E}"/>
                  </a:ext>
                </a:extLst>
              </p:cNvPr>
              <p:cNvSpPr txBox="1">
                <a:spLocks noRot="1" noChangeAspect="1" noMove="1" noResize="1" noEditPoints="1" noAdjustHandles="1" noChangeArrowheads="1" noChangeShapeType="1" noTextEdit="1"/>
              </p:cNvSpPr>
              <p:nvPr/>
            </p:nvSpPr>
            <p:spPr>
              <a:xfrm>
                <a:off x="4465320" y="1344602"/>
                <a:ext cx="7285892" cy="903965"/>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DED8A6-5A79-43CA-A6D3-358ACC02A7FB}"/>
                  </a:ext>
                </a:extLst>
              </p:cNvPr>
              <p:cNvSpPr txBox="1"/>
              <p:nvPr/>
            </p:nvSpPr>
            <p:spPr>
              <a:xfrm>
                <a:off x="6757037" y="2515053"/>
                <a:ext cx="4847263" cy="1273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𝜋</m:t>
                          </m:r>
                          <m:sSub>
                            <m:sSubPr>
                              <m:ctrlPr>
                                <a:rPr lang="en-US" sz="2400" i="1">
                                  <a:latin typeface="Cambria Math" panose="02040503050406030204" pitchFamily="18" charset="0"/>
                                </a:rPr>
                              </m:ctrlPr>
                            </m:sSubPr>
                            <m:e>
                              <m:r>
                                <a:rPr lang="en-US" sz="2400" i="1">
                                  <a:latin typeface="Cambria Math" panose="02040503050406030204" pitchFamily="18" charset="0"/>
                                </a:rPr>
                                <m:t>𝜒</m:t>
                              </m:r>
                            </m:e>
                            <m:sub>
                              <m:r>
                                <a:rPr lang="en-US" sz="2400" i="1">
                                  <a:latin typeface="Cambria Math" panose="02040503050406030204" pitchFamily="18" charset="0"/>
                                </a:rPr>
                                <m:t>0</m:t>
                              </m:r>
                            </m:sub>
                          </m:sSub>
                          <m:sSubSup>
                            <m:sSubSupPr>
                              <m:ctrlPr>
                                <a:rPr lang="en-US" sz="2400" i="1">
                                  <a:latin typeface="Cambria Math" panose="02040503050406030204" pitchFamily="18" charset="0"/>
                                </a:rPr>
                              </m:ctrlPr>
                            </m:sSubSupPr>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0</m:t>
                                  </m:r>
                                </m:sub>
                              </m:sSub>
                              <m:r>
                                <a:rPr lang="en-US" sz="2400" b="0" i="1" smtClean="0">
                                  <a:latin typeface="Cambria Math"/>
                                </a:rPr>
                                <m:t>𝐻</m:t>
                              </m:r>
                            </m:e>
                            <m:sub>
                              <m:r>
                                <a:rPr lang="en-US" sz="2400" i="1">
                                  <a:latin typeface="Cambria Math" panose="02040503050406030204" pitchFamily="18" charset="0"/>
                                </a:rPr>
                                <m:t>0</m:t>
                              </m:r>
                            </m:sub>
                            <m:sup>
                              <m:r>
                                <a:rPr lang="en-US" sz="2400" i="1">
                                  <a:latin typeface="Cambria Math" panose="02040503050406030204" pitchFamily="18" charset="0"/>
                                </a:rPr>
                                <m:t>2</m:t>
                              </m:r>
                            </m:sup>
                          </m:sSubSup>
                          <m:r>
                            <a:rPr lang="en-US" sz="2400" i="1">
                              <a:latin typeface="Cambria Math" panose="02040503050406030204" pitchFamily="18" charset="0"/>
                            </a:rPr>
                            <m:t>𝑓</m:t>
                          </m:r>
                        </m:num>
                        <m:den>
                          <m:r>
                            <a:rPr lang="en-US" sz="2400" i="1">
                              <a:latin typeface="Cambria Math" panose="02040503050406030204" pitchFamily="18" charset="0"/>
                            </a:rPr>
                            <m:t>𝜌</m:t>
                          </m:r>
                        </m:den>
                      </m:f>
                      <m:r>
                        <m:rPr>
                          <m:nor/>
                        </m:rPr>
                        <a:rPr lang="en-US" sz="2400">
                          <a:latin typeface="Cambria Math" panose="02040503050406030204" pitchFamily="18" charset="0"/>
                        </a:rPr>
                        <m:t>=3.4</m:t>
                      </m:r>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−4</m:t>
                          </m:r>
                        </m:sup>
                      </m:sSup>
                      <m:r>
                        <m:rPr>
                          <m:nor/>
                        </m:rPr>
                        <a:rPr lang="en-US" sz="2400" i="1">
                          <a:latin typeface="Cambria Math" panose="02040503050406030204" pitchFamily="18" charset="0"/>
                        </a:rPr>
                        <m:t> </m:t>
                      </m:r>
                      <m:f>
                        <m:fPr>
                          <m:ctrlPr>
                            <a:rPr lang="en-US" sz="2400" i="1">
                              <a:latin typeface="Cambria Math" panose="02040503050406030204" pitchFamily="18" charset="0"/>
                            </a:rPr>
                          </m:ctrlPr>
                        </m:fPr>
                        <m:num>
                          <m:r>
                            <m:rPr>
                              <m:sty m:val="p"/>
                            </m:rPr>
                            <a:rPr lang="en-US" sz="2400" i="1">
                              <a:latin typeface="Cambria Math" panose="02040503050406030204" pitchFamily="18" charset="0"/>
                            </a:rPr>
                            <m:t>J</m:t>
                          </m:r>
                        </m:num>
                        <m:den>
                          <m:r>
                            <m:rPr>
                              <m:sty m:val="p"/>
                            </m:rPr>
                            <a:rPr lang="en-US" sz="2400" i="1">
                              <a:latin typeface="Cambria Math" panose="02040503050406030204" pitchFamily="18" charset="0"/>
                            </a:rPr>
                            <m:t>g</m:t>
                          </m:r>
                        </m:den>
                      </m:f>
                      <m:r>
                        <m:rPr>
                          <m:nor/>
                        </m:rPr>
                        <a:rPr lang="en-US" sz="2400" i="1">
                          <a:latin typeface="Cambria Math" panose="02040503050406030204" pitchFamily="18" charset="0"/>
                        </a:rPr>
                        <m:t>, </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sz="2400" i="1">
                          <a:latin typeface="Cambria Math" panose="02040503050406030204" pitchFamily="18" charset="0"/>
                        </a:rPr>
                        <m:t>  </m:t>
                      </m:r>
                      <m:r>
                        <m:rPr>
                          <m:sty m:val="p"/>
                        </m:rPr>
                        <a:rPr lang="el-GR" sz="2400" i="1" smtClean="0">
                          <a:latin typeface="Cambria Math" panose="02040503050406030204" pitchFamily="18" charset="0"/>
                        </a:rPr>
                        <m:t>τ</m:t>
                      </m:r>
                      <m:r>
                        <a:rPr lang="en-US" sz="2400" b="0" i="1" smtClean="0">
                          <a:latin typeface="Cambria Math" panose="02040503050406030204" pitchFamily="18" charset="0"/>
                        </a:rPr>
                        <m:t>=2.9</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−7</m:t>
                          </m:r>
                        </m:sup>
                      </m:sSup>
                      <m:r>
                        <m:rPr>
                          <m:sty m:val="p"/>
                        </m:rPr>
                        <a:rPr lang="en-US" sz="2400" i="1">
                          <a:latin typeface="Cambria Math" panose="02040503050406030204" pitchFamily="18" charset="0"/>
                        </a:rPr>
                        <m:t>s</m:t>
                      </m:r>
                    </m:oMath>
                  </m:oMathPara>
                </a14:m>
                <a:endParaRPr lang="en-US" sz="2400" i="1"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94DED8A6-5A79-43CA-A6D3-358ACC02A7FB}"/>
                  </a:ext>
                </a:extLst>
              </p:cNvPr>
              <p:cNvSpPr txBox="1">
                <a:spLocks noRot="1" noChangeAspect="1" noMove="1" noResize="1" noEditPoints="1" noAdjustHandles="1" noChangeArrowheads="1" noChangeShapeType="1" noTextEdit="1"/>
              </p:cNvSpPr>
              <p:nvPr/>
            </p:nvSpPr>
            <p:spPr>
              <a:xfrm>
                <a:off x="6757037" y="2515053"/>
                <a:ext cx="4847263" cy="1273362"/>
              </a:xfrm>
              <a:prstGeom prst="rect">
                <a:avLst/>
              </a:prstGeom>
              <a:blipFill>
                <a:blip r:embed="rId6"/>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A7FCB9F8-0D01-4D43-8370-091A954B5DF1}"/>
              </a:ext>
            </a:extLst>
          </p:cNvPr>
          <p:cNvGrpSpPr/>
          <p:nvPr/>
        </p:nvGrpSpPr>
        <p:grpSpPr>
          <a:xfrm>
            <a:off x="99301" y="2002264"/>
            <a:ext cx="7547934" cy="4578944"/>
            <a:chOff x="5928283" y="1996664"/>
            <a:chExt cx="6105948" cy="3932803"/>
          </a:xfrm>
        </p:grpSpPr>
        <p:pic>
          <p:nvPicPr>
            <p:cNvPr id="17" name="Graphic 1">
              <a:extLst>
                <a:ext uri="{FF2B5EF4-FFF2-40B4-BE49-F238E27FC236}">
                  <a16:creationId xmlns:a16="http://schemas.microsoft.com/office/drawing/2014/main" id="{D3D18EC8-D105-4C78-B96E-8D240C30B03B}"/>
                </a:ext>
              </a:extLst>
            </p:cNvPr>
            <p:cNvPicPr/>
            <p:nvPr/>
          </p:nvPicPr>
          <p:blipFill>
            <a:blip r:embed="rId7">
              <a:extLst>
                <a:ext uri="{96DAC541-7B7A-43D3-8B79-37D633B846F1}">
                  <asvg:svgBlip xmlns:asvg="http://schemas.microsoft.com/office/drawing/2016/SVG/main" r:embed="rId8"/>
                </a:ext>
              </a:extLst>
            </a:blip>
            <a:stretch>
              <a:fillRect/>
            </a:stretch>
          </p:blipFill>
          <p:spPr>
            <a:xfrm>
              <a:off x="6166408" y="2214478"/>
              <a:ext cx="5751272" cy="3355082"/>
            </a:xfrm>
            <a:prstGeom prst="rect">
              <a:avLst/>
            </a:prstGeom>
          </p:spPr>
        </p:pic>
        <p:pic>
          <p:nvPicPr>
            <p:cNvPr id="18" name="Picture 17">
              <a:extLst>
                <a:ext uri="{FF2B5EF4-FFF2-40B4-BE49-F238E27FC236}">
                  <a16:creationId xmlns:a16="http://schemas.microsoft.com/office/drawing/2014/main" id="{5E31A689-F654-4F50-8961-9C8F7A91044F}"/>
                </a:ext>
              </a:extLst>
            </p:cNvPr>
            <p:cNvPicPr>
              <a:picLocks noChangeAspect="1"/>
            </p:cNvPicPr>
            <p:nvPr/>
          </p:nvPicPr>
          <p:blipFill>
            <a:blip r:embed="rId9"/>
            <a:stretch>
              <a:fillRect/>
            </a:stretch>
          </p:blipFill>
          <p:spPr>
            <a:xfrm>
              <a:off x="5928283" y="3006483"/>
              <a:ext cx="476250" cy="1028700"/>
            </a:xfrm>
            <a:prstGeom prst="rect">
              <a:avLst/>
            </a:prstGeom>
          </p:spPr>
        </p:pic>
        <p:pic>
          <p:nvPicPr>
            <p:cNvPr id="19" name="Picture 18">
              <a:extLst>
                <a:ext uri="{FF2B5EF4-FFF2-40B4-BE49-F238E27FC236}">
                  <a16:creationId xmlns:a16="http://schemas.microsoft.com/office/drawing/2014/main" id="{82FE6698-0EF5-42E3-8EB4-E5E1F5907451}"/>
                </a:ext>
              </a:extLst>
            </p:cNvPr>
            <p:cNvPicPr>
              <a:picLocks noChangeAspect="1"/>
            </p:cNvPicPr>
            <p:nvPr/>
          </p:nvPicPr>
          <p:blipFill>
            <a:blip r:embed="rId10"/>
            <a:stretch>
              <a:fillRect/>
            </a:stretch>
          </p:blipFill>
          <p:spPr>
            <a:xfrm>
              <a:off x="9179904" y="5516595"/>
              <a:ext cx="754284" cy="412872"/>
            </a:xfrm>
            <a:prstGeom prst="rect">
              <a:avLst/>
            </a:prstGeom>
          </p:spPr>
        </p:pic>
        <p:pic>
          <p:nvPicPr>
            <p:cNvPr id="20" name="Picture 19">
              <a:extLst>
                <a:ext uri="{FF2B5EF4-FFF2-40B4-BE49-F238E27FC236}">
                  <a16:creationId xmlns:a16="http://schemas.microsoft.com/office/drawing/2014/main" id="{78A8BA46-0593-4099-98A2-29E927BC5842}"/>
                </a:ext>
              </a:extLst>
            </p:cNvPr>
            <p:cNvPicPr>
              <a:picLocks noChangeAspect="1"/>
            </p:cNvPicPr>
            <p:nvPr/>
          </p:nvPicPr>
          <p:blipFill>
            <a:blip r:embed="rId11"/>
            <a:stretch>
              <a:fillRect/>
            </a:stretch>
          </p:blipFill>
          <p:spPr>
            <a:xfrm>
              <a:off x="6104572" y="1996664"/>
              <a:ext cx="1228725" cy="514350"/>
            </a:xfrm>
            <a:prstGeom prst="rect">
              <a:avLst/>
            </a:prstGeom>
          </p:spPr>
        </p:pic>
        <p:pic>
          <p:nvPicPr>
            <p:cNvPr id="21" name="Picture 20">
              <a:extLst>
                <a:ext uri="{FF2B5EF4-FFF2-40B4-BE49-F238E27FC236}">
                  <a16:creationId xmlns:a16="http://schemas.microsoft.com/office/drawing/2014/main" id="{CC0B1263-7C83-44AD-9DD7-68832FF011B4}"/>
                </a:ext>
              </a:extLst>
            </p:cNvPr>
            <p:cNvPicPr>
              <a:picLocks noChangeAspect="1"/>
            </p:cNvPicPr>
            <p:nvPr/>
          </p:nvPicPr>
          <p:blipFill>
            <a:blip r:embed="rId11"/>
            <a:stretch>
              <a:fillRect/>
            </a:stretch>
          </p:blipFill>
          <p:spPr>
            <a:xfrm>
              <a:off x="11305569" y="4977930"/>
              <a:ext cx="728662" cy="514350"/>
            </a:xfrm>
            <a:prstGeom prst="rect">
              <a:avLst/>
            </a:prstGeom>
          </p:spPr>
        </p:pic>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9F98CB5-399C-44D4-ABD8-89DF2440404A}"/>
                  </a:ext>
                </a:extLst>
              </p:cNvPr>
              <p:cNvSpPr txBox="1"/>
              <p:nvPr/>
            </p:nvSpPr>
            <p:spPr>
              <a:xfrm>
                <a:off x="6542154" y="5141250"/>
                <a:ext cx="52090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FF0000"/>
                              </a:solidFill>
                              <a:latin typeface="Cambria Math" panose="02040503050406030204" pitchFamily="18" charset="0"/>
                            </a:rPr>
                          </m:ctrlPr>
                        </m:sSubPr>
                        <m:e>
                          <m:r>
                            <a:rPr lang="en-US" sz="4000" i="1">
                              <a:solidFill>
                                <a:srgbClr val="FF0000"/>
                              </a:solidFill>
                              <a:latin typeface="Cambria Math" panose="02040503050406030204" pitchFamily="18" charset="0"/>
                            </a:rPr>
                            <m:t>𝜒</m:t>
                          </m:r>
                        </m:e>
                        <m:sub>
                          <m:r>
                            <a:rPr lang="en-US" sz="4000" i="0">
                              <a:solidFill>
                                <a:srgbClr val="FF0000"/>
                              </a:solidFill>
                              <a:latin typeface="Cambria Math" panose="02040503050406030204" pitchFamily="18" charset="0"/>
                            </a:rPr>
                            <m:t>0</m:t>
                          </m:r>
                        </m:sub>
                      </m:sSub>
                      <m:r>
                        <a:rPr lang="en-US" sz="4000" i="0">
                          <a:solidFill>
                            <a:srgbClr val="FF0000"/>
                          </a:solidFill>
                          <a:latin typeface="Cambria Math" panose="02040503050406030204" pitchFamily="18" charset="0"/>
                        </a:rPr>
                        <m:t>=0.22±0.013</m:t>
                      </m:r>
                    </m:oMath>
                  </m:oMathPara>
                </a14:m>
                <a:endParaRPr lang="en-US" sz="4000" dirty="0">
                  <a:solidFill>
                    <a:srgbClr val="FF0000"/>
                  </a:solidFill>
                </a:endParaRPr>
              </a:p>
            </p:txBody>
          </p:sp>
        </mc:Choice>
        <mc:Fallback xmlns="">
          <p:sp>
            <p:nvSpPr>
              <p:cNvPr id="27" name="TextBox 26">
                <a:extLst>
                  <a:ext uri="{FF2B5EF4-FFF2-40B4-BE49-F238E27FC236}">
                    <a16:creationId xmlns:a16="http://schemas.microsoft.com/office/drawing/2014/main" id="{79F98CB5-399C-44D4-ABD8-89DF2440404A}"/>
                  </a:ext>
                </a:extLst>
              </p:cNvPr>
              <p:cNvSpPr txBox="1">
                <a:spLocks noRot="1" noChangeAspect="1" noMove="1" noResize="1" noEditPoints="1" noAdjustHandles="1" noChangeArrowheads="1" noChangeShapeType="1" noTextEdit="1"/>
              </p:cNvSpPr>
              <p:nvPr/>
            </p:nvSpPr>
            <p:spPr>
              <a:xfrm>
                <a:off x="6542154" y="5141250"/>
                <a:ext cx="5209058" cy="707886"/>
              </a:xfrm>
              <a:prstGeom prst="rect">
                <a:avLst/>
              </a:prstGeom>
              <a:blipFill>
                <a:blip r:embed="rId12"/>
                <a:stretch>
                  <a:fillRect/>
                </a:stretch>
              </a:blipFill>
            </p:spPr>
            <p:txBody>
              <a:bodyPr/>
              <a:lstStyle/>
              <a:p>
                <a:r>
                  <a:rPr lang="en-US">
                    <a:noFill/>
                  </a:rPr>
                  <a:t> </a:t>
                </a:r>
              </a:p>
            </p:txBody>
          </p:sp>
        </mc:Fallback>
      </mc:AlternateContent>
      <p:sp>
        <p:nvSpPr>
          <p:cNvPr id="3" name="Прямоугольник 2"/>
          <p:cNvSpPr/>
          <p:nvPr/>
        </p:nvSpPr>
        <p:spPr>
          <a:xfrm>
            <a:off x="440788" y="1479044"/>
            <a:ext cx="1507144" cy="523220"/>
          </a:xfrm>
          <a:prstGeom prst="rect">
            <a:avLst/>
          </a:prstGeom>
        </p:spPr>
        <p:txBody>
          <a:bodyPr wrap="none">
            <a:spAutoFit/>
          </a:bodyPr>
          <a:lstStyle/>
          <a:p>
            <a:r>
              <a:rPr lang="en-US" sz="2800" dirty="0">
                <a:solidFill>
                  <a:srgbClr val="00B050"/>
                </a:solidFill>
              </a:rPr>
              <a:t>Method I</a:t>
            </a:r>
          </a:p>
        </p:txBody>
      </p:sp>
      <p:sp>
        <p:nvSpPr>
          <p:cNvPr id="22" name="TextBox 21">
            <a:extLst>
              <a:ext uri="{FF2B5EF4-FFF2-40B4-BE49-F238E27FC236}">
                <a16:creationId xmlns:a16="http://schemas.microsoft.com/office/drawing/2014/main" id="{B4702F07-CCF0-401A-B8A6-BC3D119B841E}"/>
              </a:ext>
            </a:extLst>
          </p:cNvPr>
          <p:cNvSpPr txBox="1"/>
          <p:nvPr/>
        </p:nvSpPr>
        <p:spPr>
          <a:xfrm>
            <a:off x="1337766" y="2735280"/>
            <a:ext cx="1968141" cy="523220"/>
          </a:xfrm>
          <a:prstGeom prst="rect">
            <a:avLst/>
          </a:prstGeom>
          <a:noFill/>
        </p:spPr>
        <p:txBody>
          <a:bodyPr wrap="square">
            <a:spAutoFit/>
          </a:bodyPr>
          <a:lstStyle/>
          <a:p>
            <a:r>
              <a:rPr lang="en-US" sz="2800" b="0" i="1" u="none" strike="noStrike" baseline="0" dirty="0">
                <a:solidFill>
                  <a:srgbClr val="00B050"/>
                </a:solidFill>
                <a:latin typeface="Times New Roman" panose="02020603050405020304" pitchFamily="18" charset="0"/>
              </a:rPr>
              <a:t>H</a:t>
            </a:r>
            <a:r>
              <a:rPr lang="en-US" sz="1400" b="0" i="1" u="none" strike="noStrike" baseline="0" dirty="0">
                <a:solidFill>
                  <a:srgbClr val="00B050"/>
                </a:solidFill>
                <a:latin typeface="Times New Roman" panose="02020603050405020304" pitchFamily="18" charset="0"/>
              </a:rPr>
              <a:t>0 </a:t>
            </a:r>
            <a:r>
              <a:rPr lang="en-US" sz="2800" b="0" i="0" u="none" strike="noStrike" baseline="0" dirty="0">
                <a:solidFill>
                  <a:srgbClr val="00B050"/>
                </a:solidFill>
                <a:latin typeface="Times New Roman" panose="02020603050405020304" pitchFamily="18" charset="0"/>
              </a:rPr>
              <a:t>= 25 </a:t>
            </a:r>
            <a:r>
              <a:rPr lang="en-US" sz="2800" b="0" i="0" u="none" strike="noStrike" baseline="0" dirty="0" err="1">
                <a:solidFill>
                  <a:srgbClr val="00B050"/>
                </a:solidFill>
                <a:latin typeface="Times New Roman" panose="02020603050405020304" pitchFamily="18" charset="0"/>
              </a:rPr>
              <a:t>mT</a:t>
            </a:r>
            <a:endParaRPr lang="en-US" sz="2800" dirty="0">
              <a:solidFill>
                <a:srgbClr val="00B05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61CB360-6526-44E8-A89C-774FB8F7EBEE}"/>
                  </a:ext>
                </a:extLst>
              </p:cNvPr>
              <p:cNvSpPr txBox="1"/>
              <p:nvPr/>
            </p:nvSpPr>
            <p:spPr>
              <a:xfrm>
                <a:off x="7196863" y="4034352"/>
                <a:ext cx="3239161" cy="8747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𝜒</m:t>
                          </m:r>
                        </m:e>
                        <m:sub>
                          <m:r>
                            <a:rPr lang="en-US" sz="2400" i="0">
                              <a:latin typeface="Cambria Math" panose="02040503050406030204" pitchFamily="18" charset="0"/>
                            </a:rPr>
                            <m:t>0</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𝐿</m:t>
                          </m:r>
                          <m:r>
                            <a:rPr lang="en-US" sz="2400" i="1">
                              <a:latin typeface="Cambria Math" panose="02040503050406030204" pitchFamily="18" charset="0"/>
                            </a:rPr>
                            <m:t>𝜌</m:t>
                          </m:r>
                        </m:num>
                        <m:den>
                          <m:r>
                            <a:rPr lang="en-US" sz="2400" i="1">
                              <a:latin typeface="Cambria Math" panose="02040503050406030204" pitchFamily="18" charset="0"/>
                            </a:rPr>
                            <m:t>𝜋</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𝐻</m:t>
                              </m:r>
                            </m:e>
                            <m:sub>
                              <m:r>
                                <a:rPr lang="en-US" sz="2400" i="0">
                                  <a:latin typeface="Cambria Math" panose="02040503050406030204" pitchFamily="18" charset="0"/>
                                </a:rPr>
                                <m:t>0</m:t>
                              </m:r>
                            </m:sub>
                            <m:sup>
                              <m:r>
                                <a:rPr lang="en-US" sz="2400" i="0">
                                  <a:latin typeface="Cambria Math" panose="02040503050406030204" pitchFamily="18" charset="0"/>
                                </a:rPr>
                                <m:t>2</m:t>
                              </m:r>
                            </m:sup>
                          </m:sSubSup>
                        </m:den>
                      </m:f>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𝐿</m:t>
                          </m:r>
                          <m:r>
                            <a:rPr lang="en-US" sz="2400" i="1">
                              <a:latin typeface="Cambria Math" panose="02040503050406030204" pitchFamily="18" charset="0"/>
                            </a:rPr>
                            <m:t>𝜌</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num>
                        <m:den>
                          <m:r>
                            <a:rPr lang="en-US" sz="2400" i="1">
                              <a:latin typeface="Cambria Math" panose="02040503050406030204" pitchFamily="18" charset="0"/>
                            </a:rPr>
                            <m:t>𝜋</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𝐵</m:t>
                              </m:r>
                            </m:e>
                            <m:sub>
                              <m:r>
                                <a:rPr lang="en-US" sz="2400" i="0">
                                  <a:latin typeface="Cambria Math" panose="02040503050406030204" pitchFamily="18" charset="0"/>
                                </a:rPr>
                                <m:t>0</m:t>
                              </m:r>
                            </m:sub>
                            <m:sup>
                              <m:r>
                                <a:rPr lang="en-US" sz="2400" i="0">
                                  <a:latin typeface="Cambria Math" panose="02040503050406030204" pitchFamily="18" charset="0"/>
                                </a:rPr>
                                <m:t>2</m:t>
                              </m:r>
                            </m:sup>
                          </m:sSubSup>
                        </m:den>
                      </m:f>
                    </m:oMath>
                  </m:oMathPara>
                </a14:m>
                <a:endParaRPr lang="en-US" sz="2400" dirty="0"/>
              </a:p>
            </p:txBody>
          </p:sp>
        </mc:Choice>
        <mc:Fallback xmlns="">
          <p:sp>
            <p:nvSpPr>
              <p:cNvPr id="23" name="TextBox 22">
                <a:extLst>
                  <a:ext uri="{FF2B5EF4-FFF2-40B4-BE49-F238E27FC236}">
                    <a16:creationId xmlns:a16="http://schemas.microsoft.com/office/drawing/2014/main" id="{561CB360-6526-44E8-A89C-774FB8F7EBEE}"/>
                  </a:ext>
                </a:extLst>
              </p:cNvPr>
              <p:cNvSpPr txBox="1">
                <a:spLocks noRot="1" noChangeAspect="1" noMove="1" noResize="1" noEditPoints="1" noAdjustHandles="1" noChangeArrowheads="1" noChangeShapeType="1" noTextEdit="1"/>
              </p:cNvSpPr>
              <p:nvPr/>
            </p:nvSpPr>
            <p:spPr>
              <a:xfrm>
                <a:off x="7196863" y="4034352"/>
                <a:ext cx="3239161" cy="874791"/>
              </a:xfrm>
              <a:prstGeom prst="rect">
                <a:avLst/>
              </a:prstGeom>
              <a:blipFill>
                <a:blip r:embed="rId13"/>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3D57C51-5046-470A-B508-C2AB339B883B}"/>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40748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11566" y="134762"/>
            <a:ext cx="8004084" cy="523220"/>
          </a:xfrm>
          <a:prstGeom prst="rect">
            <a:avLst/>
          </a:prstGeom>
          <a:noFill/>
        </p:spPr>
        <p:txBody>
          <a:bodyPr wrap="square">
            <a:spAutoFit/>
          </a:bodyPr>
          <a:lstStyle/>
          <a:p>
            <a:pPr algn="ctr"/>
            <a:r>
              <a:rPr lang="en-GB" sz="2800" dirty="0">
                <a:solidFill>
                  <a:schemeClr val="bg2">
                    <a:lumMod val="10000"/>
                  </a:schemeClr>
                </a:solidFill>
              </a:rPr>
              <a:t>Calculating the equilibrium magnetic susceptibility (χ</a:t>
            </a:r>
            <a:r>
              <a:rPr lang="en-GB" sz="2800" baseline="-25000" dirty="0">
                <a:solidFill>
                  <a:schemeClr val="bg2">
                    <a:lumMod val="10000"/>
                  </a:schemeClr>
                </a:solidFill>
              </a:rPr>
              <a:t>0</a:t>
            </a:r>
            <a:r>
              <a:rPr lang="en-GB" sz="2800" dirty="0">
                <a:solidFill>
                  <a:schemeClr val="bg2">
                    <a:lumMod val="10000"/>
                  </a:schemeClr>
                </a:solidFill>
              </a:rPr>
              <a:t>)</a:t>
            </a:r>
            <a:endParaRPr lang="en-US" sz="2800" dirty="0">
              <a:solidFill>
                <a:schemeClr val="bg2">
                  <a:lumMod val="10000"/>
                </a:schemeClr>
              </a:solidFill>
            </a:endParaRPr>
          </a:p>
        </p:txBody>
      </p:sp>
      <p:pic>
        <p:nvPicPr>
          <p:cNvPr id="10" name="Graphic 1">
            <a:extLst>
              <a:ext uri="{FF2B5EF4-FFF2-40B4-BE49-F238E27FC236}">
                <a16:creationId xmlns:a16="http://schemas.microsoft.com/office/drawing/2014/main" id="{40A77101-87E7-4809-9E42-7A505442218B}"/>
              </a:ext>
            </a:extLst>
          </p:cNvPr>
          <p:cNvPicPr/>
          <p:nvPr/>
        </p:nvPicPr>
        <p:blipFill>
          <a:blip r:embed="rId4">
            <a:extLst>
              <a:ext uri="{96DAC541-7B7A-43D3-8B79-37D633B846F1}">
                <asvg:svgBlip xmlns:asvg="http://schemas.microsoft.com/office/drawing/2016/SVG/main" r:embed="rId5"/>
              </a:ext>
            </a:extLst>
          </a:blip>
          <a:stretch>
            <a:fillRect/>
          </a:stretch>
        </p:blipFill>
        <p:spPr>
          <a:xfrm>
            <a:off x="188896" y="2490211"/>
            <a:ext cx="5791202" cy="3763878"/>
          </a:xfrm>
          <a:prstGeom prst="rect">
            <a:avLst/>
          </a:prstGeom>
        </p:spPr>
      </p:pic>
      <p:sp>
        <p:nvSpPr>
          <p:cNvPr id="2" name="Slide Number Placeholder 1">
            <a:extLst>
              <a:ext uri="{FF2B5EF4-FFF2-40B4-BE49-F238E27FC236}">
                <a16:creationId xmlns:a16="http://schemas.microsoft.com/office/drawing/2014/main" id="{6516C411-7B9E-4174-92A5-C21D0122AA12}"/>
              </a:ext>
            </a:extLst>
          </p:cNvPr>
          <p:cNvSpPr>
            <a:spLocks noGrp="1"/>
          </p:cNvSpPr>
          <p:nvPr>
            <p:ph type="sldNum" sz="quarter" idx="12"/>
          </p:nvPr>
        </p:nvSpPr>
        <p:spPr/>
        <p:txBody>
          <a:bodyPr/>
          <a:lstStyle/>
          <a:p>
            <a:fld id="{BFDFBF6D-78F9-4924-B854-B3D06287C8F4}" type="slidenum">
              <a:rPr lang="en-US" smtClean="0"/>
              <a:t>12</a:t>
            </a:fld>
            <a:endParaRPr lang="en-US"/>
          </a:p>
        </p:txBody>
      </p:sp>
      <p:sp>
        <p:nvSpPr>
          <p:cNvPr id="14" name="Прямоугольник 13"/>
          <p:cNvSpPr/>
          <p:nvPr/>
        </p:nvSpPr>
        <p:spPr>
          <a:xfrm>
            <a:off x="440788" y="1479044"/>
            <a:ext cx="1596912" cy="523220"/>
          </a:xfrm>
          <a:prstGeom prst="rect">
            <a:avLst/>
          </a:prstGeom>
        </p:spPr>
        <p:txBody>
          <a:bodyPr wrap="none">
            <a:spAutoFit/>
          </a:bodyPr>
          <a:lstStyle/>
          <a:p>
            <a:r>
              <a:rPr lang="en-US" sz="2800" dirty="0">
                <a:solidFill>
                  <a:srgbClr val="00B050"/>
                </a:solidFill>
              </a:rPr>
              <a:t>Method II</a:t>
            </a:r>
          </a:p>
        </p:txBody>
      </p:sp>
      <mc:AlternateContent xmlns:mc="http://schemas.openxmlformats.org/markup-compatibility/2006" xmlns:a14="http://schemas.microsoft.com/office/drawing/2010/main">
        <mc:Choice Requires="a14">
          <p:sp>
            <p:nvSpPr>
              <p:cNvPr id="3" name="Прямоугольник 2"/>
              <p:cNvSpPr/>
              <p:nvPr/>
            </p:nvSpPr>
            <p:spPr>
              <a:xfrm>
                <a:off x="3932739" y="1349759"/>
                <a:ext cx="3722237" cy="941604"/>
              </a:xfrm>
              <a:prstGeom prst="rect">
                <a:avLst/>
              </a:prstGeom>
              <a:ln w="3810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a:rPr lang="en-US" sz="2400"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a:rPr>
                            <m:t>𝐻</m:t>
                          </m:r>
                        </m:e>
                        <m:sub>
                          <m:r>
                            <a:rPr lang="en-US" sz="2400" i="1">
                              <a:latin typeface="Cambria Math" panose="02040503050406030204" pitchFamily="18" charset="0"/>
                            </a:rPr>
                            <m:t>0</m:t>
                          </m:r>
                        </m:sub>
                        <m:sup>
                          <m:r>
                            <a:rPr lang="en-US" sz="2400" i="1">
                              <a:latin typeface="Cambria Math" panose="02040503050406030204" pitchFamily="18" charset="0"/>
                            </a:rPr>
                            <m:t>2</m:t>
                          </m:r>
                        </m:sup>
                      </m:sSubSup>
                      <m:f>
                        <m:fPr>
                          <m:ctrlPr>
                            <a:rPr lang="en-US" sz="2400" i="1">
                              <a:latin typeface="Cambria Math" panose="02040503050406030204" pitchFamily="18" charset="0"/>
                            </a:rPr>
                          </m:ctrlPr>
                        </m:fPr>
                        <m:num>
                          <m:r>
                            <a:rPr lang="ru-RU" sz="2400" i="1">
                              <a:latin typeface="Cambria Math" panose="02040503050406030204" pitchFamily="18" charset="0"/>
                            </a:rPr>
                            <m:t>𝜋</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ru-RU" sz="2400" i="1">
                                      <a:latin typeface="Cambria Math"/>
                                    </a:rPr>
                                    <m:t>𝜇</m:t>
                                  </m:r>
                                </m:e>
                                <m:sub>
                                  <m:r>
                                    <a:rPr lang="en-US" sz="2400" i="1">
                                      <a:latin typeface="Cambria Math"/>
                                    </a:rPr>
                                    <m:t>0</m:t>
                                  </m:r>
                                </m:sub>
                              </m:sSub>
                              <m:r>
                                <a:rPr lang="ru-RU" sz="2400" i="1">
                                  <a:latin typeface="Cambria Math" panose="02040503050406030204" pitchFamily="18" charset="0"/>
                                </a:rPr>
                                <m:t>𝜒</m:t>
                              </m:r>
                            </m:e>
                            <m:sub>
                              <m:r>
                                <a:rPr lang="en-US" sz="2400" i="1">
                                  <a:latin typeface="Cambria Math" panose="02040503050406030204" pitchFamily="18" charset="0"/>
                                </a:rPr>
                                <m:t>0</m:t>
                              </m:r>
                            </m:sub>
                          </m:sSub>
                        </m:num>
                        <m:den>
                          <m:r>
                            <a:rPr lang="ru-RU" sz="2400" i="1">
                              <a:latin typeface="Cambria Math" panose="02040503050406030204" pitchFamily="18" charset="0"/>
                            </a:rPr>
                            <m:t>𝜌</m:t>
                          </m:r>
                        </m:den>
                      </m:f>
                      <m:f>
                        <m:fPr>
                          <m:ctrlPr>
                            <a:rPr lang="en-US" sz="2400" i="1">
                              <a:latin typeface="Cambria Math" panose="02040503050406030204" pitchFamily="18" charset="0"/>
                            </a:rPr>
                          </m:ctrlPr>
                        </m:fPr>
                        <m:num>
                          <m:r>
                            <a:rPr lang="en-US" sz="2400">
                              <a:latin typeface="Cambria Math" panose="02040503050406030204" pitchFamily="18" charset="0"/>
                            </a:rPr>
                            <m:t>2</m:t>
                          </m:r>
                          <m:r>
                            <a:rPr lang="ru-RU" sz="2400" i="1">
                              <a:latin typeface="Cambria Math" panose="02040503050406030204" pitchFamily="18" charset="0"/>
                            </a:rPr>
                            <m:t>𝜋</m:t>
                          </m:r>
                          <m:r>
                            <a:rPr lang="ru-RU"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2</m:t>
                              </m:r>
                            </m:sup>
                          </m:sSup>
                          <m:r>
                            <a:rPr lang="ru-RU" sz="2400" i="1">
                              <a:latin typeface="Cambria Math" panose="02040503050406030204" pitchFamily="18" charset="0"/>
                            </a:rPr>
                            <m:t>𝜏</m:t>
                          </m:r>
                        </m:num>
                        <m:den>
                          <m:r>
                            <a:rPr lang="en-US" sz="2400">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a:latin typeface="Cambria Math" panose="02040503050406030204" pitchFamily="18" charset="0"/>
                                    </a:rPr>
                                    <m:t>2</m:t>
                                  </m:r>
                                  <m:r>
                                    <a:rPr lang="ru-RU" sz="2400" i="1">
                                      <a:latin typeface="Cambria Math" panose="02040503050406030204" pitchFamily="18" charset="0"/>
                                    </a:rPr>
                                    <m:t>𝜋</m:t>
                                  </m:r>
                                  <m:r>
                                    <a:rPr lang="ru-RU" sz="2400" i="1">
                                      <a:latin typeface="Cambria Math" panose="02040503050406030204" pitchFamily="18" charset="0"/>
                                    </a:rPr>
                                    <m:t>𝑓</m:t>
                                  </m:r>
                                  <m:r>
                                    <a:rPr lang="ru-RU" sz="2400" i="1">
                                      <a:latin typeface="Cambria Math" panose="02040503050406030204" pitchFamily="18" charset="0"/>
                                    </a:rPr>
                                    <m:t>𝜏</m:t>
                                  </m:r>
                                </m:e>
                              </m:d>
                            </m:e>
                            <m:sup>
                              <m:r>
                                <a:rPr lang="en-US" sz="2400">
                                  <a:latin typeface="Cambria Math" panose="02040503050406030204" pitchFamily="18" charset="0"/>
                                </a:rPr>
                                <m:t>2</m:t>
                              </m:r>
                            </m:sup>
                          </m:sSup>
                        </m:den>
                      </m:f>
                    </m:oMath>
                  </m:oMathPara>
                </a14:m>
                <a:endParaRPr lang="en-US"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932739" y="1349759"/>
                <a:ext cx="3722237" cy="941604"/>
              </a:xfrm>
              <a:prstGeom prst="rect">
                <a:avLst/>
              </a:prstGeom>
              <a:blipFill>
                <a:blip r:embed="rId7"/>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6484143" y="2486928"/>
                <a:ext cx="5518962" cy="898195"/>
              </a:xfrm>
              <a:prstGeom prst="rect">
                <a:avLst/>
              </a:prstGeom>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𝑆𝐿𝑃</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 </m:t>
                      </m:r>
                      <m:sSubSup>
                        <m:sSubSupPr>
                          <m:ctrlPr>
                            <a:rPr lang="en-US" sz="2400" i="1">
                              <a:latin typeface="Cambria Math" panose="02040503050406030204" pitchFamily="18" charset="0"/>
                            </a:rPr>
                          </m:ctrlPr>
                        </m:sSubSupPr>
                        <m:e>
                          <m:r>
                            <a:rPr lang="en-US" sz="2400" b="0" i="1" smtClean="0">
                              <a:latin typeface="Cambria Math"/>
                            </a:rPr>
                            <m:t>𝐻</m:t>
                          </m:r>
                        </m:e>
                        <m:sub>
                          <m:r>
                            <a:rPr lang="en-US" sz="2400" i="1">
                              <a:latin typeface="Cambria Math" panose="02040503050406030204" pitchFamily="18" charset="0"/>
                            </a:rPr>
                            <m:t>0</m:t>
                          </m:r>
                        </m:sub>
                        <m:sup>
                          <m:r>
                            <a:rPr lang="en-US" sz="2400" i="1">
                              <a:latin typeface="Cambria Math" panose="02040503050406030204" pitchFamily="18" charset="0"/>
                            </a:rPr>
                            <m:t>2</m:t>
                          </m:r>
                        </m:sup>
                      </m:sSubSup>
                      <m:r>
                        <a:rPr lang="en-US" sz="2400" i="1">
                          <a:latin typeface="Cambria Math" panose="02040503050406030204" pitchFamily="18" charset="0"/>
                        </a:rPr>
                        <m:t>, </m:t>
                      </m:r>
                      <m:r>
                        <a:rPr lang="en-US" sz="2400" i="1">
                          <a:latin typeface="Cambria Math" panose="02040503050406030204" pitchFamily="18" charset="0"/>
                        </a:rPr>
                        <m:t>𝐴</m:t>
                      </m:r>
                      <m:r>
                        <a:rPr lang="en-US" sz="2400" i="1">
                          <a:latin typeface="Cambria Math" panose="02040503050406030204" pitchFamily="18" charset="0"/>
                        </a:rPr>
                        <m:t>=</m:t>
                      </m:r>
                      <m:f>
                        <m:fPr>
                          <m:ctrlPr>
                            <a:rPr lang="en-US" sz="2400" i="1">
                              <a:latin typeface="Cambria Math" panose="02040503050406030204" pitchFamily="18" charset="0"/>
                            </a:rPr>
                          </m:ctrlPr>
                        </m:fPr>
                        <m:num>
                          <m:r>
                            <a:rPr lang="ru-RU" sz="2400" i="1">
                              <a:latin typeface="Cambria Math" panose="02040503050406030204" pitchFamily="18" charset="0"/>
                            </a:rPr>
                            <m:t>𝜋</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ru-RU" sz="2400" i="1">
                                      <a:latin typeface="Cambria Math"/>
                                    </a:rPr>
                                    <m:t>𝜇</m:t>
                                  </m:r>
                                </m:e>
                                <m:sub>
                                  <m:r>
                                    <a:rPr lang="en-US" sz="2400" i="1">
                                      <a:latin typeface="Cambria Math"/>
                                    </a:rPr>
                                    <m:t>0</m:t>
                                  </m:r>
                                </m:sub>
                              </m:sSub>
                              <m:r>
                                <a:rPr lang="ru-RU" sz="2400" i="1">
                                  <a:latin typeface="Cambria Math" panose="02040503050406030204" pitchFamily="18" charset="0"/>
                                </a:rPr>
                                <m:t>𝜒</m:t>
                              </m:r>
                            </m:e>
                            <m:sub>
                              <m:r>
                                <a:rPr lang="en-US" sz="2400" i="1">
                                  <a:latin typeface="Cambria Math" panose="02040503050406030204" pitchFamily="18" charset="0"/>
                                </a:rPr>
                                <m:t>0</m:t>
                              </m:r>
                            </m:sub>
                          </m:sSub>
                        </m:num>
                        <m:den>
                          <m:r>
                            <a:rPr lang="ru-RU" sz="2400" i="1">
                              <a:latin typeface="Cambria Math" panose="02040503050406030204" pitchFamily="18" charset="0"/>
                            </a:rPr>
                            <m:t>𝜌</m:t>
                          </m:r>
                        </m:den>
                      </m:f>
                      <m:f>
                        <m:fPr>
                          <m:ctrlPr>
                            <a:rPr lang="en-US" sz="2400" i="1">
                              <a:latin typeface="Cambria Math" panose="02040503050406030204" pitchFamily="18" charset="0"/>
                            </a:rPr>
                          </m:ctrlPr>
                        </m:fPr>
                        <m:num>
                          <m:r>
                            <a:rPr lang="en-US" sz="2400">
                              <a:latin typeface="Cambria Math" panose="02040503050406030204" pitchFamily="18" charset="0"/>
                            </a:rPr>
                            <m:t>2</m:t>
                          </m:r>
                          <m:r>
                            <a:rPr lang="ru-RU" sz="2400" i="1">
                              <a:latin typeface="Cambria Math" panose="02040503050406030204" pitchFamily="18" charset="0"/>
                            </a:rPr>
                            <m:t>𝜋</m:t>
                          </m:r>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2</m:t>
                              </m:r>
                            </m:sup>
                          </m:sSup>
                          <m:r>
                            <a:rPr lang="ru-RU" sz="2400" i="1">
                              <a:latin typeface="Cambria Math" panose="02040503050406030204" pitchFamily="18" charset="0"/>
                            </a:rPr>
                            <m:t>𝜏</m:t>
                          </m:r>
                        </m:num>
                        <m:den>
                          <m:r>
                            <a:rPr lang="en-US" sz="2400">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a:latin typeface="Cambria Math" panose="02040503050406030204" pitchFamily="18" charset="0"/>
                                    </a:rPr>
                                    <m:t>2</m:t>
                                  </m:r>
                                  <m:r>
                                    <a:rPr lang="ru-RU" sz="2400" i="1">
                                      <a:latin typeface="Cambria Math" panose="02040503050406030204" pitchFamily="18" charset="0"/>
                                    </a:rPr>
                                    <m:t>𝜋</m:t>
                                  </m:r>
                                  <m:r>
                                    <a:rPr lang="ru-RU" sz="2400" i="1">
                                      <a:latin typeface="Cambria Math" panose="02040503050406030204" pitchFamily="18" charset="0"/>
                                    </a:rPr>
                                    <m:t>𝑓</m:t>
                                  </m:r>
                                  <m:r>
                                    <a:rPr lang="ru-RU" sz="2400" i="1">
                                      <a:latin typeface="Cambria Math" panose="02040503050406030204" pitchFamily="18" charset="0"/>
                                    </a:rPr>
                                    <m:t>𝜏</m:t>
                                  </m:r>
                                </m:e>
                              </m:d>
                            </m:e>
                            <m:sup>
                              <m:r>
                                <a:rPr lang="en-US" sz="2400">
                                  <a:latin typeface="Cambria Math" panose="02040503050406030204" pitchFamily="18" charset="0"/>
                                </a:rPr>
                                <m:t>2</m:t>
                              </m:r>
                            </m:sup>
                          </m:sSup>
                        </m:den>
                      </m:f>
                    </m:oMath>
                  </m:oMathPara>
                </a14:m>
                <a:endParaRPr lang="en-US"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484143" y="2486928"/>
                <a:ext cx="5518962" cy="898195"/>
              </a:xfrm>
              <a:prstGeom prst="rect">
                <a:avLst/>
              </a:prstGeom>
              <a:blipFill>
                <a:blip r:embed="rId8"/>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6484142" y="3480816"/>
                <a:ext cx="2341667" cy="891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m:t>
                      </m:r>
                      <m:r>
                        <a:rPr lang="en-US" sz="2400" i="1">
                          <a:latin typeface="Cambria Math" panose="02040503050406030204" pitchFamily="18" charset="0"/>
                        </a:rPr>
                        <m:t>=41080</m:t>
                      </m:r>
                      <m:f>
                        <m:fPr>
                          <m:ctrlPr>
                            <a:rPr lang="en-US" sz="2400" i="1">
                              <a:latin typeface="Cambria Math" panose="02040503050406030204" pitchFamily="18" charset="0"/>
                            </a:rPr>
                          </m:ctrlPr>
                        </m:fPr>
                        <m:num>
                          <m:r>
                            <a:rPr lang="en-US" sz="2400" i="1">
                              <a:latin typeface="Cambria Math" panose="02040503050406030204" pitchFamily="18" charset="0"/>
                            </a:rPr>
                            <m:t>𝑊</m:t>
                          </m:r>
                        </m:num>
                        <m:den>
                          <m:r>
                            <a:rPr lang="en-US" sz="2400" i="1">
                              <a:latin typeface="Cambria Math" panose="02040503050406030204" pitchFamily="18" charset="0"/>
                            </a:rPr>
                            <m:t>𝑔</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𝑇</m:t>
                              </m:r>
                            </m:e>
                            <m:sup>
                              <m:r>
                                <a:rPr lang="en-US" sz="2400" i="1">
                                  <a:latin typeface="Cambria Math" panose="02040503050406030204" pitchFamily="18" charset="0"/>
                                </a:rPr>
                                <m:t>2</m:t>
                              </m:r>
                            </m:sup>
                          </m:sSup>
                        </m:den>
                      </m:f>
                    </m:oMath>
                  </m:oMathPara>
                </a14:m>
                <a:endParaRPr lang="en-US" sz="24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6484142" y="3480816"/>
                <a:ext cx="2341667" cy="89133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6962673" y="5383726"/>
                <a:ext cx="4046749" cy="761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FF0000"/>
                              </a:solidFill>
                              <a:latin typeface="Cambria Math" panose="02040503050406030204" pitchFamily="18" charset="0"/>
                            </a:rPr>
                          </m:ctrlPr>
                        </m:sSubPr>
                        <m:e>
                          <m:r>
                            <a:rPr lang="ru-RU" sz="4000" i="1">
                              <a:solidFill>
                                <a:srgbClr val="FF0000"/>
                              </a:solidFill>
                              <a:latin typeface="Cambria Math" panose="02040503050406030204" pitchFamily="18" charset="0"/>
                            </a:rPr>
                            <m:t>𝜒</m:t>
                          </m:r>
                        </m:e>
                        <m:sub>
                          <m:r>
                            <a:rPr lang="en-US" sz="4000" i="1">
                              <a:solidFill>
                                <a:srgbClr val="FF0000"/>
                              </a:solidFill>
                              <a:latin typeface="Cambria Math" panose="02040503050406030204" pitchFamily="18" charset="0"/>
                            </a:rPr>
                            <m:t>0</m:t>
                          </m:r>
                        </m:sub>
                      </m:sSub>
                      <m:r>
                        <a:rPr lang="en-US" sz="4000" i="1">
                          <a:solidFill>
                            <a:srgbClr val="FF0000"/>
                          </a:solidFill>
                          <a:latin typeface="Cambria Math" panose="02040503050406030204" pitchFamily="18" charset="0"/>
                        </a:rPr>
                        <m:t>=0.33±0.04</m:t>
                      </m:r>
                    </m:oMath>
                  </m:oMathPara>
                </a14:m>
                <a:endParaRPr lang="en-US" dirty="0">
                  <a:solidFill>
                    <a:srgbClr val="FF0000"/>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962673" y="5383726"/>
                <a:ext cx="4046749" cy="761042"/>
              </a:xfrm>
              <a:prstGeom prst="rect">
                <a:avLst/>
              </a:prstGeom>
              <a:blipFill>
                <a:blip r:embed="rId10"/>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DF54A81-33E7-4206-81C9-7CF433443821}"/>
              </a:ext>
            </a:extLst>
          </p:cNvPr>
          <p:cNvSpPr txBox="1"/>
          <p:nvPr/>
        </p:nvSpPr>
        <p:spPr>
          <a:xfrm>
            <a:off x="1083605" y="2674415"/>
            <a:ext cx="2040304" cy="523220"/>
          </a:xfrm>
          <a:prstGeom prst="rect">
            <a:avLst/>
          </a:prstGeom>
          <a:noFill/>
        </p:spPr>
        <p:txBody>
          <a:bodyPr wrap="square">
            <a:spAutoFit/>
          </a:bodyPr>
          <a:lstStyle/>
          <a:p>
            <a:r>
              <a:rPr lang="en-US" sz="2800" b="0" i="1" u="none" strike="noStrike" baseline="0" dirty="0">
                <a:solidFill>
                  <a:srgbClr val="00B050"/>
                </a:solidFill>
                <a:latin typeface="Times New Roman" panose="02020603050405020304" pitchFamily="18" charset="0"/>
              </a:rPr>
              <a:t>f </a:t>
            </a:r>
            <a:r>
              <a:rPr lang="en-US" sz="2800" b="0" i="0" u="none" strike="noStrike" baseline="0" dirty="0">
                <a:solidFill>
                  <a:srgbClr val="00B050"/>
                </a:solidFill>
                <a:latin typeface="Times New Roman" panose="02020603050405020304" pitchFamily="18" charset="0"/>
              </a:rPr>
              <a:t>= 176 kHz</a:t>
            </a:r>
            <a:endParaRPr lang="en-US" sz="2800" dirty="0">
              <a:solidFill>
                <a:srgbClr val="00B050"/>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489F63-A9EF-49D7-9EEE-0ED70C5F7967}"/>
                  </a:ext>
                </a:extLst>
              </p:cNvPr>
              <p:cNvSpPr txBox="1"/>
              <p:nvPr/>
            </p:nvSpPr>
            <p:spPr>
              <a:xfrm>
                <a:off x="6926124" y="4296561"/>
                <a:ext cx="4119848" cy="10324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836967"/>
                              </a:solidFill>
                              <a:latin typeface="Cambria Math" panose="02040503050406030204" pitchFamily="18" charset="0"/>
                            </a:rPr>
                          </m:ctrlPr>
                        </m:sSubPr>
                        <m:e>
                          <m:r>
                            <a:rPr lang="en-US" sz="2800" i="1">
                              <a:latin typeface="Cambria Math" panose="02040503050406030204" pitchFamily="18" charset="0"/>
                            </a:rPr>
                            <m:t>𝜒</m:t>
                          </m:r>
                        </m:e>
                        <m:sub>
                          <m:r>
                            <a:rPr lang="en-US" sz="2800" i="0">
                              <a:latin typeface="Cambria Math" panose="02040503050406030204" pitchFamily="18" charset="0"/>
                            </a:rPr>
                            <m:t>0</m:t>
                          </m:r>
                        </m:sub>
                      </m:sSub>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1">
                              <a:latin typeface="Cambria Math" panose="02040503050406030204" pitchFamily="18" charset="0"/>
                            </a:rPr>
                            <m:t>𝐴</m:t>
                          </m:r>
                          <m:r>
                            <a:rPr lang="en-US" sz="2800" i="0">
                              <a:latin typeface="Cambria Math" panose="02040503050406030204" pitchFamily="18" charset="0"/>
                            </a:rPr>
                            <m:t> </m:t>
                          </m:r>
                          <m:r>
                            <a:rPr lang="en-US" sz="2800" i="1">
                              <a:latin typeface="Cambria Math" panose="02040503050406030204" pitchFamily="18" charset="0"/>
                            </a:rPr>
                            <m:t>𝜌</m:t>
                          </m:r>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𝜇</m:t>
                              </m:r>
                            </m:e>
                            <m:sub>
                              <m:r>
                                <a:rPr lang="en-US" sz="2800" i="0">
                                  <a:latin typeface="Cambria Math" panose="02040503050406030204" pitchFamily="18" charset="0"/>
                                </a:rPr>
                                <m:t>0</m:t>
                              </m:r>
                            </m:sub>
                          </m:sSub>
                        </m:num>
                        <m:den>
                          <m:r>
                            <a:rPr lang="en-US" sz="2800" i="1">
                              <a:latin typeface="Cambria Math" panose="02040503050406030204" pitchFamily="18" charset="0"/>
                            </a:rPr>
                            <m:t>𝜋</m:t>
                          </m:r>
                        </m:den>
                      </m:f>
                      <m:f>
                        <m:fPr>
                          <m:ctrlPr>
                            <a:rPr lang="en-US" sz="2800" i="1">
                              <a:solidFill>
                                <a:srgbClr val="836967"/>
                              </a:solidFill>
                              <a:latin typeface="Cambria Math" panose="02040503050406030204" pitchFamily="18" charset="0"/>
                            </a:rPr>
                          </m:ctrlPr>
                        </m:fPr>
                        <m:num>
                          <m:r>
                            <a:rPr lang="en-US" sz="2800" i="0">
                              <a:latin typeface="Cambria Math" panose="02040503050406030204" pitchFamily="18" charset="0"/>
                            </a:rPr>
                            <m:t>1+</m:t>
                          </m:r>
                          <m:sSup>
                            <m:sSupPr>
                              <m:ctrlPr>
                                <a:rPr lang="en-US" sz="2800" i="1">
                                  <a:solidFill>
                                    <a:srgbClr val="836967"/>
                                  </a:solidFill>
                                  <a:latin typeface="Cambria Math" panose="02040503050406030204" pitchFamily="18" charset="0"/>
                                </a:rPr>
                              </m:ctrlPr>
                            </m:sSupPr>
                            <m:e>
                              <m:d>
                                <m:dPr>
                                  <m:ctrlPr>
                                    <a:rPr lang="en-US" sz="2800" i="1">
                                      <a:solidFill>
                                        <a:srgbClr val="836967"/>
                                      </a:solidFill>
                                      <a:latin typeface="Cambria Math" panose="02040503050406030204" pitchFamily="18" charset="0"/>
                                    </a:rPr>
                                  </m:ctrlPr>
                                </m:dPr>
                                <m:e>
                                  <m:r>
                                    <a:rPr lang="en-US" sz="2800" i="0">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𝑓</m:t>
                                  </m:r>
                                  <m:r>
                                    <a:rPr lang="en-US" sz="2800" i="1">
                                      <a:latin typeface="Cambria Math" panose="02040503050406030204" pitchFamily="18" charset="0"/>
                                    </a:rPr>
                                    <m:t>𝜏</m:t>
                                  </m:r>
                                </m:e>
                              </m:d>
                            </m:e>
                            <m:sup>
                              <m:r>
                                <a:rPr lang="en-US" sz="2800" i="0">
                                  <a:latin typeface="Cambria Math" panose="02040503050406030204" pitchFamily="18" charset="0"/>
                                </a:rPr>
                                <m:t>2</m:t>
                              </m:r>
                            </m:sup>
                          </m:sSup>
                        </m:num>
                        <m:den>
                          <m:r>
                            <a:rPr lang="en-US" sz="2800" i="0">
                              <a:latin typeface="Cambria Math" panose="02040503050406030204" pitchFamily="18" charset="0"/>
                            </a:rPr>
                            <m:t>2</m:t>
                          </m:r>
                          <m:r>
                            <a:rPr lang="en-US" sz="2800" i="1">
                              <a:latin typeface="Cambria Math" panose="02040503050406030204" pitchFamily="18" charset="0"/>
                            </a:rPr>
                            <m:t>𝜋</m:t>
                          </m:r>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𝑓</m:t>
                              </m:r>
                            </m:e>
                            <m:sup>
                              <m:r>
                                <a:rPr lang="en-US" sz="2800" i="0">
                                  <a:latin typeface="Cambria Math" panose="02040503050406030204" pitchFamily="18" charset="0"/>
                                </a:rPr>
                                <m:t>2</m:t>
                              </m:r>
                            </m:sup>
                          </m:sSup>
                          <m:r>
                            <a:rPr lang="en-US" sz="2800" i="1">
                              <a:latin typeface="Cambria Math" panose="02040503050406030204" pitchFamily="18" charset="0"/>
                            </a:rPr>
                            <m:t>𝜏</m:t>
                          </m:r>
                        </m:den>
                      </m:f>
                    </m:oMath>
                  </m:oMathPara>
                </a14:m>
                <a:endParaRPr lang="en-US" sz="2800" dirty="0"/>
              </a:p>
            </p:txBody>
          </p:sp>
        </mc:Choice>
        <mc:Fallback xmlns="">
          <p:sp>
            <p:nvSpPr>
              <p:cNvPr id="16" name="TextBox 15">
                <a:extLst>
                  <a:ext uri="{FF2B5EF4-FFF2-40B4-BE49-F238E27FC236}">
                    <a16:creationId xmlns:a16="http://schemas.microsoft.com/office/drawing/2014/main" id="{42489F63-A9EF-49D7-9EEE-0ED70C5F7967}"/>
                  </a:ext>
                </a:extLst>
              </p:cNvPr>
              <p:cNvSpPr txBox="1">
                <a:spLocks noRot="1" noChangeAspect="1" noMove="1" noResize="1" noEditPoints="1" noAdjustHandles="1" noChangeArrowheads="1" noChangeShapeType="1" noTextEdit="1"/>
              </p:cNvSpPr>
              <p:nvPr/>
            </p:nvSpPr>
            <p:spPr>
              <a:xfrm>
                <a:off x="6926124" y="4296561"/>
                <a:ext cx="4119848" cy="1032462"/>
              </a:xfrm>
              <a:prstGeom prst="rect">
                <a:avLst/>
              </a:prstGeom>
              <a:blipFill>
                <a:blip r:embed="rId11"/>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C03881D-288F-4525-A8B0-A6306E34DA2A}"/>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82299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23613" y="-73270"/>
            <a:ext cx="7614768" cy="954107"/>
          </a:xfrm>
          <a:prstGeom prst="rect">
            <a:avLst/>
          </a:prstGeom>
          <a:noFill/>
        </p:spPr>
        <p:txBody>
          <a:bodyPr wrap="square">
            <a:spAutoFit/>
          </a:bodyPr>
          <a:lstStyle/>
          <a:p>
            <a:pPr algn="ctr"/>
            <a:r>
              <a:rPr lang="en-GB" sz="2800" dirty="0">
                <a:solidFill>
                  <a:schemeClr val="bg2">
                    <a:lumMod val="10000"/>
                  </a:schemeClr>
                </a:solidFill>
              </a:rPr>
              <a:t>Temperature dependences of the real and imaginary parts of the magnetic susceptibility</a:t>
            </a:r>
            <a:endParaRPr lang="en-US" sz="2800" dirty="0">
              <a:solidFill>
                <a:schemeClr val="bg2">
                  <a:lumMod val="10000"/>
                </a:schemeClr>
              </a:solidFill>
            </a:endParaRPr>
          </a:p>
        </p:txBody>
      </p:sp>
      <p:pic>
        <p:nvPicPr>
          <p:cNvPr id="7" name="Рисунок 17">
            <a:extLst>
              <a:ext uri="{FF2B5EF4-FFF2-40B4-BE49-F238E27FC236}">
                <a16:creationId xmlns:a16="http://schemas.microsoft.com/office/drawing/2014/main" id="{33CC7F94-E0E1-4240-85AF-396AA4983AAC}"/>
              </a:ext>
            </a:extLst>
          </p:cNvPr>
          <p:cNvPicPr/>
          <p:nvPr/>
        </p:nvPicPr>
        <p:blipFill rotWithShape="1">
          <a:blip r:embed="rId4" cstate="print">
            <a:extLst>
              <a:ext uri="{28A0092B-C50C-407E-A947-70E740481C1C}">
                <a14:useLocalDpi xmlns:a14="http://schemas.microsoft.com/office/drawing/2010/main" val="0"/>
              </a:ext>
            </a:extLst>
          </a:blip>
          <a:srcRect l="6265" r="1990"/>
          <a:stretch/>
        </p:blipFill>
        <p:spPr>
          <a:xfrm>
            <a:off x="372530" y="1388532"/>
            <a:ext cx="6358467" cy="480906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DB581E-5F01-41B3-8809-BC87A232D8AE}"/>
                  </a:ext>
                </a:extLst>
              </p:cNvPr>
              <p:cNvSpPr txBox="1"/>
              <p:nvPr/>
            </p:nvSpPr>
            <p:spPr>
              <a:xfrm>
                <a:off x="7022625" y="1539835"/>
                <a:ext cx="4581675" cy="38166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836967"/>
                              </a:solidFill>
                              <a:latin typeface="Cambria Math" panose="02040503050406030204" pitchFamily="18" charset="0"/>
                            </a:rPr>
                          </m:ctrlPr>
                        </m:sSupPr>
                        <m:e>
                          <m:r>
                            <a:rPr lang="en-US" sz="2800" i="1">
                              <a:latin typeface="Cambria Math" panose="02040503050406030204" pitchFamily="18" charset="0"/>
                            </a:rPr>
                            <m:t>𝜒</m:t>
                          </m:r>
                        </m:e>
                        <m:sup>
                          <m:r>
                            <a:rPr lang="en-US" sz="2800" i="0">
                              <a:latin typeface="Cambria Math" panose="02040503050406030204" pitchFamily="18" charset="0"/>
                            </a:rPr>
                            <m:t>′</m:t>
                          </m:r>
                        </m:sup>
                      </m:sSup>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𝜒</m:t>
                              </m:r>
                            </m:e>
                            <m:sub>
                              <m:r>
                                <a:rPr lang="en-US" sz="2800" i="0">
                                  <a:latin typeface="Cambria Math" panose="02040503050406030204" pitchFamily="18" charset="0"/>
                                </a:rPr>
                                <m:t>0</m:t>
                              </m:r>
                            </m:sub>
                          </m:sSub>
                        </m:num>
                        <m:den>
                          <m:r>
                            <a:rPr lang="en-US" sz="2800" i="0">
                              <a:latin typeface="Cambria Math" panose="02040503050406030204" pitchFamily="18" charset="0"/>
                            </a:rPr>
                            <m:t>1+</m:t>
                          </m:r>
                          <m:sSup>
                            <m:sSupPr>
                              <m:ctrlPr>
                                <a:rPr lang="en-US" sz="2800" i="1">
                                  <a:solidFill>
                                    <a:srgbClr val="836967"/>
                                  </a:solidFill>
                                  <a:latin typeface="Cambria Math" panose="02040503050406030204" pitchFamily="18" charset="0"/>
                                </a:rPr>
                              </m:ctrlPr>
                            </m:sSupPr>
                            <m:e>
                              <m:d>
                                <m:dPr>
                                  <m:ctrlPr>
                                    <a:rPr lang="en-US" sz="2800" i="1">
                                      <a:solidFill>
                                        <a:srgbClr val="836967"/>
                                      </a:solidFill>
                                      <a:latin typeface="Cambria Math" panose="02040503050406030204" pitchFamily="18" charset="0"/>
                                    </a:rPr>
                                  </m:ctrlPr>
                                </m:dPr>
                                <m:e>
                                  <m:r>
                                    <a:rPr lang="en-US" sz="2800" i="0">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𝑓</m:t>
                                  </m:r>
                                  <m:r>
                                    <a:rPr lang="en-US" sz="2800" i="1">
                                      <a:latin typeface="Cambria Math" panose="02040503050406030204" pitchFamily="18" charset="0"/>
                                    </a:rPr>
                                    <m:t>𝜏</m:t>
                                  </m:r>
                                </m:e>
                              </m:d>
                            </m:e>
                            <m:sup>
                              <m:r>
                                <a:rPr lang="en-US" sz="2800" i="0">
                                  <a:latin typeface="Cambria Math" panose="02040503050406030204" pitchFamily="18" charset="0"/>
                                </a:rPr>
                                <m:t>2</m:t>
                              </m:r>
                            </m:sup>
                          </m:sSup>
                        </m:den>
                      </m:f>
                      <m:r>
                        <a:rPr lang="en-US" sz="2800" i="0">
                          <a:latin typeface="Cambria Math" panose="02040503050406030204" pitchFamily="18" charset="0"/>
                        </a:rPr>
                        <m:t>,  </m:t>
                      </m:r>
                    </m:oMath>
                  </m:oMathPara>
                </a14:m>
                <a:endParaRPr lang="en-US" sz="280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𝜒</m:t>
                          </m:r>
                        </m:e>
                        <m:sup>
                          <m:r>
                            <a:rPr lang="en-US" sz="2800" i="0">
                              <a:latin typeface="Cambria Math" panose="02040503050406030204" pitchFamily="18" charset="0"/>
                            </a:rPr>
                            <m:t>′′</m:t>
                          </m:r>
                        </m:sup>
                      </m:sSup>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0">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𝑓</m:t>
                          </m:r>
                          <m:r>
                            <a:rPr lang="en-US" sz="2800" i="1">
                              <a:latin typeface="Cambria Math" panose="02040503050406030204" pitchFamily="18" charset="0"/>
                            </a:rPr>
                            <m:t>𝜏</m:t>
                          </m:r>
                        </m:num>
                        <m:den>
                          <m:r>
                            <a:rPr lang="en-US" sz="2800" i="0">
                              <a:latin typeface="Cambria Math" panose="02040503050406030204" pitchFamily="18" charset="0"/>
                            </a:rPr>
                            <m:t>1+</m:t>
                          </m:r>
                          <m:sSup>
                            <m:sSupPr>
                              <m:ctrlPr>
                                <a:rPr lang="en-US" sz="2800" i="1">
                                  <a:solidFill>
                                    <a:srgbClr val="836967"/>
                                  </a:solidFill>
                                  <a:latin typeface="Cambria Math" panose="02040503050406030204" pitchFamily="18" charset="0"/>
                                </a:rPr>
                              </m:ctrlPr>
                            </m:sSupPr>
                            <m:e>
                              <m:d>
                                <m:dPr>
                                  <m:ctrlPr>
                                    <a:rPr lang="en-US" sz="2800" i="1">
                                      <a:solidFill>
                                        <a:srgbClr val="836967"/>
                                      </a:solidFill>
                                      <a:latin typeface="Cambria Math" panose="02040503050406030204" pitchFamily="18" charset="0"/>
                                    </a:rPr>
                                  </m:ctrlPr>
                                </m:dPr>
                                <m:e>
                                  <m:r>
                                    <a:rPr lang="en-US" sz="2800" i="0">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𝑓</m:t>
                                  </m:r>
                                  <m:r>
                                    <a:rPr lang="en-US" sz="2800" i="1">
                                      <a:latin typeface="Cambria Math" panose="02040503050406030204" pitchFamily="18" charset="0"/>
                                    </a:rPr>
                                    <m:t>𝜏</m:t>
                                  </m:r>
                                </m:e>
                              </m:d>
                            </m:e>
                            <m:sup>
                              <m:r>
                                <a:rPr lang="en-US" sz="2800" i="0">
                                  <a:latin typeface="Cambria Math" panose="02040503050406030204" pitchFamily="18" charset="0"/>
                                </a:rPr>
                                <m:t>2</m:t>
                              </m:r>
                            </m:sup>
                          </m:sSup>
                        </m:den>
                      </m:f>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𝜒</m:t>
                          </m:r>
                        </m:e>
                        <m:sub>
                          <m:r>
                            <a:rPr lang="en-US" sz="2800" i="0">
                              <a:latin typeface="Cambria Math" panose="02040503050406030204" pitchFamily="18" charset="0"/>
                            </a:rPr>
                            <m:t>0</m:t>
                          </m:r>
                        </m:sub>
                      </m:sSub>
                    </m:oMath>
                  </m:oMathPara>
                </a14:m>
                <a:endParaRPr lang="en-US" sz="2800" dirty="0"/>
              </a:p>
              <a:p>
                <a:endParaRPr lang="en-US" sz="2800" dirty="0"/>
              </a:p>
              <a:p>
                <a:pPr algn="ctr"/>
                <a14:m>
                  <m:oMath xmlns:m="http://schemas.openxmlformats.org/officeDocument/2006/math">
                    <m:r>
                      <a:rPr lang="en-US" sz="2800" i="0" smtClean="0">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𝑓</m:t>
                    </m:r>
                    <m:r>
                      <a:rPr lang="en-US" sz="2800" i="1">
                        <a:latin typeface="Cambria Math" panose="02040503050406030204" pitchFamily="18" charset="0"/>
                      </a:rPr>
                      <m:t>𝜏</m:t>
                    </m:r>
                  </m:oMath>
                </a14:m>
                <a:r>
                  <a:rPr lang="en-US" sz="2800" i="1" dirty="0">
                    <a:solidFill>
                      <a:srgbClr val="836967"/>
                    </a:solidFill>
                    <a:latin typeface="Cambria Math" panose="02040503050406030204" pitchFamily="18" charset="0"/>
                  </a:rPr>
                  <a:t>= </a:t>
                </a:r>
                <a14:m>
                  <m:oMath xmlns:m="http://schemas.openxmlformats.org/officeDocument/2006/math">
                    <m:f>
                      <m:fPr>
                        <m:ctrlPr>
                          <a:rPr lang="en-US" sz="2800" i="1" dirty="0" smtClean="0">
                            <a:solidFill>
                              <a:srgbClr val="836967"/>
                            </a:solidFill>
                            <a:latin typeface="Cambria Math" panose="02040503050406030204" pitchFamily="18" charset="0"/>
                          </a:rPr>
                        </m:ctrlPr>
                      </m:fPr>
                      <m:num>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𝜒</m:t>
                            </m:r>
                          </m:e>
                          <m:sup>
                            <m:r>
                              <a:rPr lang="en-US" sz="2800">
                                <a:latin typeface="Cambria Math" panose="02040503050406030204" pitchFamily="18" charset="0"/>
                              </a:rPr>
                              <m:t>′′</m:t>
                            </m:r>
                          </m:sup>
                        </m:sSup>
                      </m:num>
                      <m:den>
                        <m:sSup>
                          <m:sSupPr>
                            <m:ctrlPr>
                              <a:rPr lang="en-US" sz="2800" i="1">
                                <a:solidFill>
                                  <a:srgbClr val="836967"/>
                                </a:solidFill>
                                <a:latin typeface="Cambria Math" panose="02040503050406030204" pitchFamily="18" charset="0"/>
                              </a:rPr>
                            </m:ctrlPr>
                          </m:sSupPr>
                          <m:e>
                            <m:r>
                              <a:rPr lang="en-US" sz="2800" i="1">
                                <a:latin typeface="Cambria Math" panose="02040503050406030204" pitchFamily="18" charset="0"/>
                              </a:rPr>
                              <m:t>𝜒</m:t>
                            </m:r>
                          </m:e>
                          <m:sup>
                            <m:r>
                              <a:rPr lang="en-US" sz="2800">
                                <a:latin typeface="Cambria Math" panose="02040503050406030204" pitchFamily="18" charset="0"/>
                              </a:rPr>
                              <m:t>′</m:t>
                            </m:r>
                          </m:sup>
                        </m:sSup>
                      </m:den>
                    </m:f>
                  </m:oMath>
                </a14:m>
                <a:endParaRPr lang="en-US" sz="2800" i="1" dirty="0">
                  <a:solidFill>
                    <a:srgbClr val="836967"/>
                  </a:solidFill>
                  <a:latin typeface="Cambria Math" panose="02040503050406030204" pitchFamily="18" charset="0"/>
                </a:endParaRPr>
              </a:p>
              <a:p>
                <a:endParaRPr lang="en-US" sz="2800" i="1" dirty="0">
                  <a:solidFill>
                    <a:srgbClr val="836967"/>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𝜒</m:t>
                          </m:r>
                        </m:e>
                        <m:sup>
                          <m:r>
                            <a:rPr lang="en-US" sz="2800">
                              <a:solidFill>
                                <a:schemeClr val="bg1"/>
                              </a:solidFill>
                              <a:latin typeface="Cambria Math" panose="02040503050406030204" pitchFamily="18" charset="0"/>
                            </a:rPr>
                            <m:t>′</m:t>
                          </m:r>
                        </m:sup>
                      </m:sSup>
                      <m:r>
                        <a:rPr lang="en-US" sz="2800" i="1" smtClean="0">
                          <a:solidFill>
                            <a:schemeClr val="bg1"/>
                          </a:solidFill>
                          <a:latin typeface="Cambria Math"/>
                          <a:ea typeface="Cambria Math"/>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𝜒</m:t>
                          </m:r>
                        </m:e>
                        <m:sup>
                          <m:r>
                            <a:rPr lang="en-US" sz="2800">
                              <a:solidFill>
                                <a:schemeClr val="bg1"/>
                              </a:solidFill>
                              <a:latin typeface="Cambria Math" panose="02040503050406030204" pitchFamily="18" charset="0"/>
                            </a:rPr>
                            <m:t>′′</m:t>
                          </m:r>
                        </m:sup>
                      </m:sSup>
                    </m:oMath>
                  </m:oMathPara>
                </a14:m>
                <a:endParaRPr lang="en-US" sz="2800" dirty="0"/>
              </a:p>
            </p:txBody>
          </p:sp>
        </mc:Choice>
        <mc:Fallback xmlns="">
          <p:sp>
            <p:nvSpPr>
              <p:cNvPr id="9" name="TextBox 8">
                <a:extLst>
                  <a:ext uri="{FF2B5EF4-FFF2-40B4-BE49-F238E27FC236}">
                    <a16:creationId xmlns:a16="http://schemas.microsoft.com/office/drawing/2014/main" id="{59DB581E-5F01-41B3-8809-BC87A232D8AE}"/>
                  </a:ext>
                </a:extLst>
              </p:cNvPr>
              <p:cNvSpPr txBox="1">
                <a:spLocks noRot="1" noChangeAspect="1" noMove="1" noResize="1" noEditPoints="1" noAdjustHandles="1" noChangeArrowheads="1" noChangeShapeType="1" noTextEdit="1"/>
              </p:cNvSpPr>
              <p:nvPr/>
            </p:nvSpPr>
            <p:spPr>
              <a:xfrm>
                <a:off x="7022625" y="1539835"/>
                <a:ext cx="4581675" cy="3816686"/>
              </a:xfrm>
              <a:prstGeom prst="rect">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A620CF8-8AF1-407E-82AA-0063203E81B4}"/>
              </a:ext>
            </a:extLst>
          </p:cNvPr>
          <p:cNvSpPr>
            <a:spLocks noGrp="1"/>
          </p:cNvSpPr>
          <p:nvPr>
            <p:ph type="sldNum" sz="quarter" idx="12"/>
          </p:nvPr>
        </p:nvSpPr>
        <p:spPr/>
        <p:txBody>
          <a:bodyPr/>
          <a:lstStyle/>
          <a:p>
            <a:fld id="{BFDFBF6D-78F9-4924-B854-B3D06287C8F4}" type="slidenum">
              <a:rPr lang="en-US" smtClean="0"/>
              <a:t>13</a:t>
            </a:fld>
            <a:endParaRPr lang="en-US"/>
          </a:p>
        </p:txBody>
      </p:sp>
      <p:sp>
        <p:nvSpPr>
          <p:cNvPr id="10" name="TextBox 9">
            <a:extLst>
              <a:ext uri="{FF2B5EF4-FFF2-40B4-BE49-F238E27FC236}">
                <a16:creationId xmlns:a16="http://schemas.microsoft.com/office/drawing/2014/main" id="{5C98213B-9939-450A-9913-4432AC7601DA}"/>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315079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12458" y="-80682"/>
            <a:ext cx="7614768" cy="954107"/>
          </a:xfrm>
          <a:prstGeom prst="rect">
            <a:avLst/>
          </a:prstGeom>
          <a:noFill/>
        </p:spPr>
        <p:txBody>
          <a:bodyPr wrap="square">
            <a:spAutoFit/>
          </a:bodyPr>
          <a:lstStyle/>
          <a:p>
            <a:pPr algn="ctr"/>
            <a:r>
              <a:rPr lang="en-GB" sz="2800" dirty="0">
                <a:solidFill>
                  <a:schemeClr val="bg2">
                    <a:lumMod val="10000"/>
                  </a:schemeClr>
                </a:solidFill>
              </a:rPr>
              <a:t>Temperature dependences of the equilibrium magnetic susceptibility (</a:t>
            </a:r>
            <a:r>
              <a:rPr lang="el-GR" sz="2800" dirty="0">
                <a:solidFill>
                  <a:schemeClr val="bg2">
                    <a:lumMod val="10000"/>
                  </a:schemeClr>
                </a:solidFill>
              </a:rPr>
              <a:t>χ</a:t>
            </a:r>
            <a:r>
              <a:rPr lang="el-GR" sz="2800" baseline="-25000" dirty="0">
                <a:solidFill>
                  <a:schemeClr val="bg2">
                    <a:lumMod val="10000"/>
                  </a:schemeClr>
                </a:solidFill>
              </a:rPr>
              <a:t>0</a:t>
            </a:r>
            <a:r>
              <a:rPr lang="el-GR" sz="2800" dirty="0">
                <a:solidFill>
                  <a:schemeClr val="bg2">
                    <a:lumMod val="10000"/>
                  </a:schemeClr>
                </a:solidFill>
              </a:rPr>
              <a:t>)</a:t>
            </a:r>
            <a:endParaRPr lang="en-US" sz="2800" dirty="0">
              <a:solidFill>
                <a:schemeClr val="bg2">
                  <a:lumMod val="10000"/>
                </a:schemeClr>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000EDD-94CE-4398-BF62-53A341A1683F}"/>
                  </a:ext>
                </a:extLst>
              </p:cNvPr>
              <p:cNvSpPr txBox="1"/>
              <p:nvPr/>
            </p:nvSpPr>
            <p:spPr>
              <a:xfrm>
                <a:off x="3151717" y="1132873"/>
                <a:ext cx="6100232" cy="10574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𝜒</m:t>
                          </m:r>
                        </m:e>
                        <m:sub>
                          <m:r>
                            <a:rPr lang="en-US" sz="2400" i="0">
                              <a:latin typeface="Cambria Math" panose="02040503050406030204" pitchFamily="18" charset="0"/>
                            </a:rPr>
                            <m:t>0</m:t>
                          </m:r>
                        </m:sub>
                      </m:sSub>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𝜒</m:t>
                          </m:r>
                        </m:e>
                        <m:sup>
                          <m:r>
                            <a:rPr lang="en-US" sz="2400" i="0">
                              <a:latin typeface="Cambria Math" panose="02040503050406030204" pitchFamily="18" charset="0"/>
                            </a:rPr>
                            <m:t>′</m:t>
                          </m:r>
                        </m:sup>
                      </m:sSup>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1+</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e>
                              </m:d>
                            </m:e>
                            <m:sup>
                              <m:r>
                                <a:rPr lang="en-US" sz="2400" i="0">
                                  <a:latin typeface="Cambria Math" panose="02040503050406030204" pitchFamily="18" charset="0"/>
                                </a:rPr>
                                <m:t>2</m:t>
                              </m:r>
                            </m:sup>
                          </m:sSup>
                        </m:e>
                      </m:d>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𝜒</m:t>
                          </m:r>
                        </m:e>
                        <m:sup>
                          <m:r>
                            <a:rPr lang="en-US" sz="2400" i="0">
                              <a:latin typeface="Cambria Math" panose="02040503050406030204" pitchFamily="18" charset="0"/>
                            </a:rPr>
                            <m:t>′</m:t>
                          </m:r>
                        </m:sup>
                      </m:sSup>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1+</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𝜒</m:t>
                                          </m:r>
                                        </m:e>
                                        <m:sup>
                                          <m:r>
                                            <a:rPr lang="en-US" sz="2400" i="0">
                                              <a:latin typeface="Cambria Math" panose="02040503050406030204" pitchFamily="18" charset="0"/>
                                            </a:rPr>
                                            <m:t>′′</m:t>
                                          </m:r>
                                        </m:sup>
                                      </m:sSup>
                                    </m:num>
                                    <m:den>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𝜒</m:t>
                                          </m:r>
                                        </m:e>
                                        <m:sup>
                                          <m:r>
                                            <a:rPr lang="en-US" sz="2400" i="0">
                                              <a:latin typeface="Cambria Math" panose="02040503050406030204" pitchFamily="18" charset="0"/>
                                            </a:rPr>
                                            <m:t>′</m:t>
                                          </m:r>
                                        </m:sup>
                                      </m:sSup>
                                    </m:den>
                                  </m:f>
                                </m:e>
                              </m:d>
                            </m:e>
                            <m:sup>
                              <m:r>
                                <a:rPr lang="en-US" sz="2400" i="0">
                                  <a:latin typeface="Cambria Math" panose="02040503050406030204" pitchFamily="18" charset="0"/>
                                </a:rPr>
                                <m:t>2</m:t>
                              </m:r>
                            </m:sup>
                          </m:sSup>
                        </m:e>
                      </m:d>
                    </m:oMath>
                  </m:oMathPara>
                </a14:m>
                <a:endParaRPr lang="en-US" sz="2400" dirty="0"/>
              </a:p>
            </p:txBody>
          </p:sp>
        </mc:Choice>
        <mc:Fallback xmlns="">
          <p:sp>
            <p:nvSpPr>
              <p:cNvPr id="10" name="TextBox 9">
                <a:extLst>
                  <a:ext uri="{FF2B5EF4-FFF2-40B4-BE49-F238E27FC236}">
                    <a16:creationId xmlns:a16="http://schemas.microsoft.com/office/drawing/2014/main" id="{FC000EDD-94CE-4398-BF62-53A341A1683F}"/>
                  </a:ext>
                </a:extLst>
              </p:cNvPr>
              <p:cNvSpPr txBox="1">
                <a:spLocks noRot="1" noChangeAspect="1" noMove="1" noResize="1" noEditPoints="1" noAdjustHandles="1" noChangeArrowheads="1" noChangeShapeType="1" noTextEdit="1"/>
              </p:cNvSpPr>
              <p:nvPr/>
            </p:nvSpPr>
            <p:spPr>
              <a:xfrm>
                <a:off x="3151717" y="1132873"/>
                <a:ext cx="6100232" cy="1057469"/>
              </a:xfrm>
              <a:prstGeom prst="rect">
                <a:avLst/>
              </a:prstGeom>
              <a:blipFill>
                <a:blip r:embed="rId5"/>
                <a:stretch>
                  <a:fillRect/>
                </a:stretch>
              </a:blipFill>
            </p:spPr>
            <p:txBody>
              <a:bodyPr/>
              <a:lstStyle/>
              <a:p>
                <a:r>
                  <a:rPr lang="en-US">
                    <a:noFill/>
                  </a:rPr>
                  <a:t> </a:t>
                </a:r>
              </a:p>
            </p:txBody>
          </p:sp>
        </mc:Fallback>
      </mc:AlternateContent>
      <p:pic>
        <p:nvPicPr>
          <p:cNvPr id="11" name="Graphic 1">
            <a:extLst>
              <a:ext uri="{FF2B5EF4-FFF2-40B4-BE49-F238E27FC236}">
                <a16:creationId xmlns:a16="http://schemas.microsoft.com/office/drawing/2014/main" id="{79743E49-3F30-4F82-A15F-CB3D45081523}"/>
              </a:ext>
            </a:extLst>
          </p:cNvPr>
          <p:cNvPicPr/>
          <p:nvPr/>
        </p:nvPicPr>
        <p:blipFill>
          <a:blip r:embed="rId6">
            <a:extLst>
              <a:ext uri="{96DAC541-7B7A-43D3-8B79-37D633B846F1}">
                <asvg:svgBlip xmlns:asvg="http://schemas.microsoft.com/office/drawing/2016/SVG/main" r:embed="rId7"/>
              </a:ext>
            </a:extLst>
          </a:blip>
          <a:stretch>
            <a:fillRect/>
          </a:stretch>
        </p:blipFill>
        <p:spPr>
          <a:xfrm>
            <a:off x="47682" y="2279674"/>
            <a:ext cx="6966950" cy="4029750"/>
          </a:xfrm>
          <a:prstGeom prst="rect">
            <a:avLst/>
          </a:prstGeom>
        </p:spPr>
      </p:pic>
      <p:sp>
        <p:nvSpPr>
          <p:cNvPr id="3" name="Slide Number Placeholder 2">
            <a:extLst>
              <a:ext uri="{FF2B5EF4-FFF2-40B4-BE49-F238E27FC236}">
                <a16:creationId xmlns:a16="http://schemas.microsoft.com/office/drawing/2014/main" id="{AD39410E-5CAD-4EEC-941E-B8F210543D35}"/>
              </a:ext>
            </a:extLst>
          </p:cNvPr>
          <p:cNvSpPr>
            <a:spLocks noGrp="1"/>
          </p:cNvSpPr>
          <p:nvPr>
            <p:ph type="sldNum" sz="quarter" idx="12"/>
          </p:nvPr>
        </p:nvSpPr>
        <p:spPr/>
        <p:txBody>
          <a:bodyPr/>
          <a:lstStyle/>
          <a:p>
            <a:fld id="{BFDFBF6D-78F9-4924-B854-B3D06287C8F4}" type="slidenum">
              <a:rPr lang="en-US" smtClean="0"/>
              <a:t>14</a:t>
            </a:fld>
            <a:endParaRPr lang="en-US"/>
          </a:p>
        </p:txBody>
      </p:sp>
      <mc:AlternateContent xmlns:mc="http://schemas.openxmlformats.org/markup-compatibility/2006" xmlns:a14="http://schemas.microsoft.com/office/drawing/2010/main">
        <mc:Choice Requires="a14">
          <p:sp>
            <p:nvSpPr>
              <p:cNvPr id="2" name="Прямоугольник 1"/>
              <p:cNvSpPr/>
              <p:nvPr/>
            </p:nvSpPr>
            <p:spPr>
              <a:xfrm>
                <a:off x="7143102" y="2365474"/>
                <a:ext cx="4744825" cy="8965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𝜒</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r>
                            <a:rPr lang="en-US" sz="2000" i="1">
                              <a:latin typeface="Cambria Math" panose="02040503050406030204" pitchFamily="18" charset="0"/>
                            </a:rPr>
                            <m:t>𝑆𝐼</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4</m:t>
                          </m:r>
                          <m:r>
                            <a:rPr lang="en-US" sz="2000" i="1">
                              <a:latin typeface="Cambria Math" panose="02040503050406030204" pitchFamily="18" charset="0"/>
                            </a:rPr>
                            <m:t>𝜋</m:t>
                          </m:r>
                          <m:r>
                            <a:rPr lang="en-US" sz="2000" i="1">
                              <a:latin typeface="Cambria Math" panose="02040503050406030204" pitchFamily="18" charset="0"/>
                            </a:rPr>
                            <m:t> </m:t>
                          </m:r>
                          <m:r>
                            <a:rPr lang="en-US" sz="2000" i="1">
                              <a:latin typeface="Cambria Math" panose="02040503050406030204" pitchFamily="18" charset="0"/>
                            </a:rPr>
                            <m:t>𝜌</m:t>
                          </m:r>
                          <m:r>
                            <a:rPr lang="en-US" sz="2000" i="1">
                              <a:latin typeface="Cambria Math" panose="02040503050406030204" pitchFamily="18" charset="0"/>
                            </a:rPr>
                            <m:t> </m:t>
                          </m:r>
                        </m:num>
                        <m:den>
                          <m:r>
                            <a:rPr lang="en-US" sz="2000" i="1">
                              <a:latin typeface="Cambria Math" panose="02040503050406030204" pitchFamily="18" charset="0"/>
                            </a:rPr>
                            <m:t>𝑚</m:t>
                          </m:r>
                          <m:r>
                            <a:rPr lang="en-US" sz="2000" i="1">
                              <a:latin typeface="Cambria Math" panose="02040503050406030204" pitchFamily="18" charset="0"/>
                            </a:rPr>
                            <m:t> </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𝑆𝐼</m:t>
                              </m:r>
                            </m:e>
                          </m:d>
                        </m:den>
                      </m:f>
                      <m:sSup>
                        <m:sSupPr>
                          <m:ctrlPr>
                            <a:rPr lang="en-US" sz="2000" i="1">
                              <a:latin typeface="Cambria Math" panose="02040503050406030204" pitchFamily="18" charset="0"/>
                            </a:rPr>
                          </m:ctrlPr>
                        </m:sSupPr>
                        <m:e>
                          <m:r>
                            <a:rPr lang="en-US" sz="2000" i="1">
                              <a:latin typeface="Cambria Math" panose="02040503050406030204" pitchFamily="18" charset="0"/>
                            </a:rPr>
                            <m:t>𝜒</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𝑒𝑚𝑢</m:t>
                          </m:r>
                        </m:e>
                      </m:d>
                      <m:d>
                        <m:dPr>
                          <m:ctrlPr>
                            <a:rPr lang="en-US" sz="2000" i="1">
                              <a:latin typeface="Cambria Math" panose="02040503050406030204" pitchFamily="18" charset="0"/>
                            </a:rPr>
                          </m:ctrlPr>
                        </m:dPr>
                        <m:e>
                          <m:r>
                            <a:rPr lang="en-US" sz="2000" i="1">
                              <a:latin typeface="Cambria Math" panose="02040503050406030204" pitchFamily="18" charset="0"/>
                            </a:rPr>
                            <m:t>1+</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𝜒</m:t>
                                          </m:r>
                                        </m:e>
                                        <m:sup>
                                          <m:r>
                                            <a:rPr lang="en-US" sz="2000" i="1">
                                              <a:latin typeface="Cambria Math" panose="02040503050406030204" pitchFamily="18" charset="0"/>
                                            </a:rPr>
                                            <m:t>′′</m:t>
                                          </m:r>
                                        </m:sup>
                                      </m:sSup>
                                    </m:num>
                                    <m:den>
                                      <m:sSup>
                                        <m:sSupPr>
                                          <m:ctrlPr>
                                            <a:rPr lang="en-US" sz="2000" i="1">
                                              <a:latin typeface="Cambria Math" panose="02040503050406030204" pitchFamily="18" charset="0"/>
                                            </a:rPr>
                                          </m:ctrlPr>
                                        </m:sSupPr>
                                        <m:e>
                                          <m:r>
                                            <a:rPr lang="en-US" sz="2000" i="1">
                                              <a:latin typeface="Cambria Math" panose="02040503050406030204" pitchFamily="18" charset="0"/>
                                            </a:rPr>
                                            <m:t>𝜒</m:t>
                                          </m:r>
                                        </m:e>
                                        <m:sup>
                                          <m:r>
                                            <a:rPr lang="en-US" sz="2000" i="1">
                                              <a:latin typeface="Cambria Math" panose="02040503050406030204" pitchFamily="18" charset="0"/>
                                            </a:rPr>
                                            <m:t>′</m:t>
                                          </m:r>
                                        </m:sup>
                                      </m:sSup>
                                    </m:den>
                                  </m:f>
                                </m:e>
                              </m:d>
                            </m:e>
                            <m:sup>
                              <m:r>
                                <a:rPr lang="en-US" sz="2000" i="1">
                                  <a:latin typeface="Cambria Math" panose="02040503050406030204" pitchFamily="18" charset="0"/>
                                </a:rPr>
                                <m:t>2</m:t>
                              </m:r>
                            </m:sup>
                          </m:sSup>
                        </m:e>
                      </m:d>
                    </m:oMath>
                  </m:oMathPara>
                </a14:m>
                <a:endParaRPr lang="en-US" sz="20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7143102" y="2365474"/>
                <a:ext cx="4744825" cy="8965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7580497" y="4024643"/>
                <a:ext cx="3870034" cy="761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FF0000"/>
                              </a:solidFill>
                              <a:latin typeface="Cambria Math" panose="02040503050406030204" pitchFamily="18" charset="0"/>
                            </a:rPr>
                          </m:ctrlPr>
                        </m:sSubPr>
                        <m:e>
                          <m:r>
                            <a:rPr lang="ru-RU" sz="4000" i="1">
                              <a:solidFill>
                                <a:srgbClr val="FF0000"/>
                              </a:solidFill>
                              <a:latin typeface="Cambria Math" panose="02040503050406030204" pitchFamily="18" charset="0"/>
                            </a:rPr>
                            <m:t>𝜒</m:t>
                          </m:r>
                        </m:e>
                        <m:sub>
                          <m:r>
                            <a:rPr lang="en-US" sz="4000" i="1">
                              <a:solidFill>
                                <a:srgbClr val="FF0000"/>
                              </a:solidFill>
                              <a:latin typeface="Cambria Math" panose="02040503050406030204" pitchFamily="18" charset="0"/>
                            </a:rPr>
                            <m:t>0</m:t>
                          </m:r>
                        </m:sub>
                      </m:sSub>
                      <m:r>
                        <a:rPr lang="en-US" sz="4000" i="1">
                          <a:solidFill>
                            <a:srgbClr val="FF0000"/>
                          </a:solidFill>
                          <a:latin typeface="Cambria Math" panose="02040503050406030204" pitchFamily="18" charset="0"/>
                        </a:rPr>
                        <m:t>=</m:t>
                      </m:r>
                      <m:r>
                        <m:rPr>
                          <m:nor/>
                        </m:rPr>
                        <a:rPr lang="en-US" sz="4000" smtClean="0">
                          <a:solidFill>
                            <a:srgbClr val="FF0000"/>
                          </a:solidFill>
                        </a:rPr>
                        <m:t>0.27 ± 0.03</m:t>
                      </m:r>
                    </m:oMath>
                  </m:oMathPara>
                </a14:m>
                <a:endParaRPr lang="en-US" dirty="0">
                  <a:solidFill>
                    <a:srgbClr val="FF0000"/>
                  </a:solidFill>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7580497" y="4024643"/>
                <a:ext cx="3870034" cy="761042"/>
              </a:xfrm>
              <a:prstGeom prst="rect">
                <a:avLst/>
              </a:prstGeom>
              <a:blipFill>
                <a:blip r:embed="rId9"/>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002D5407-E72E-4B11-BE30-B167F90150B2}"/>
              </a:ext>
            </a:extLst>
          </p:cNvPr>
          <p:cNvCxnSpPr/>
          <p:nvPr/>
        </p:nvCxnSpPr>
        <p:spPr>
          <a:xfrm flipH="1" flipV="1">
            <a:off x="6829425" y="2562225"/>
            <a:ext cx="895350" cy="15335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18B316-8B9A-4A3C-8389-98D209F842AF}"/>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60302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78242" y="-63024"/>
            <a:ext cx="7614768" cy="954107"/>
          </a:xfrm>
          <a:prstGeom prst="rect">
            <a:avLst/>
          </a:prstGeom>
          <a:noFill/>
        </p:spPr>
        <p:txBody>
          <a:bodyPr wrap="square">
            <a:spAutoFit/>
          </a:bodyPr>
          <a:lstStyle/>
          <a:p>
            <a:pPr algn="ctr"/>
            <a:r>
              <a:rPr lang="en-GB" sz="2800" dirty="0">
                <a:solidFill>
                  <a:schemeClr val="bg2">
                    <a:lumMod val="10000"/>
                  </a:schemeClr>
                </a:solidFill>
              </a:rPr>
              <a:t>∆T/∆t values for various particle volume fraction from experiment and COMSOL </a:t>
            </a:r>
            <a:endParaRPr lang="en-US" sz="2800" dirty="0">
              <a:solidFill>
                <a:schemeClr val="bg2">
                  <a:lumMod val="10000"/>
                </a:schemeClr>
              </a:solidFill>
            </a:endParaRPr>
          </a:p>
        </p:txBody>
      </p:sp>
      <p:pic>
        <p:nvPicPr>
          <p:cNvPr id="9" name="Рисунок 18">
            <a:extLst>
              <a:ext uri="{FF2B5EF4-FFF2-40B4-BE49-F238E27FC236}">
                <a16:creationId xmlns:a16="http://schemas.microsoft.com/office/drawing/2014/main" id="{23070CE5-E47F-48FD-BAC0-9DEB1F2C576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50163" y="1199766"/>
            <a:ext cx="3894778" cy="3045663"/>
          </a:xfrm>
          <a:prstGeom prst="rect">
            <a:avLst/>
          </a:prstGeom>
        </p:spPr>
      </p:pic>
      <p:pic>
        <p:nvPicPr>
          <p:cNvPr id="14" name="Рисунок 19">
            <a:extLst>
              <a:ext uri="{FF2B5EF4-FFF2-40B4-BE49-F238E27FC236}">
                <a16:creationId xmlns:a16="http://schemas.microsoft.com/office/drawing/2014/main" id="{990D2BC2-F85E-446F-A8CA-088597564DC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096858" y="1199766"/>
            <a:ext cx="3784499" cy="3045663"/>
          </a:xfrm>
          <a:prstGeom prst="rect">
            <a:avLst/>
          </a:prstGeom>
        </p:spPr>
      </p:pic>
      <p:grpSp>
        <p:nvGrpSpPr>
          <p:cNvPr id="15" name="Group 14">
            <a:extLst>
              <a:ext uri="{FF2B5EF4-FFF2-40B4-BE49-F238E27FC236}">
                <a16:creationId xmlns:a16="http://schemas.microsoft.com/office/drawing/2014/main" id="{CCC316FE-2741-4E02-AF2E-EA225A7CAC9D}"/>
              </a:ext>
            </a:extLst>
          </p:cNvPr>
          <p:cNvGrpSpPr/>
          <p:nvPr/>
        </p:nvGrpSpPr>
        <p:grpSpPr>
          <a:xfrm>
            <a:off x="3024544" y="4383774"/>
            <a:ext cx="2336800" cy="1934318"/>
            <a:chOff x="0" y="-40160"/>
            <a:chExt cx="2024582" cy="1676535"/>
          </a:xfrm>
        </p:grpSpPr>
        <p:grpSp>
          <p:nvGrpSpPr>
            <p:cNvPr id="16" name="Group 15">
              <a:extLst>
                <a:ext uri="{FF2B5EF4-FFF2-40B4-BE49-F238E27FC236}">
                  <a16:creationId xmlns:a16="http://schemas.microsoft.com/office/drawing/2014/main" id="{474F3F30-9150-4996-BC1F-3B1FD41BF974}"/>
                </a:ext>
              </a:extLst>
            </p:cNvPr>
            <p:cNvGrpSpPr/>
            <p:nvPr/>
          </p:nvGrpSpPr>
          <p:grpSpPr>
            <a:xfrm>
              <a:off x="0" y="-40160"/>
              <a:ext cx="2024582" cy="1676535"/>
              <a:chOff x="346710" y="-40160"/>
              <a:chExt cx="2024582" cy="1676535"/>
            </a:xfrm>
          </p:grpSpPr>
          <p:pic>
            <p:nvPicPr>
              <p:cNvPr id="18" name="Picture 17">
                <a:extLst>
                  <a:ext uri="{FF2B5EF4-FFF2-40B4-BE49-F238E27FC236}">
                    <a16:creationId xmlns:a16="http://schemas.microsoft.com/office/drawing/2014/main" id="{488CBEBF-6B1A-453D-A34D-0F3495827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10" y="-32985"/>
                <a:ext cx="2024582" cy="1669360"/>
              </a:xfrm>
              <a:prstGeom prst="rect">
                <a:avLst/>
              </a:prstGeom>
              <a:ln>
                <a:solidFill>
                  <a:schemeClr val="tx1"/>
                </a:solidFill>
              </a:ln>
            </p:spPr>
          </p:pic>
          <p:sp>
            <p:nvSpPr>
              <p:cNvPr id="19" name="Text Box 1323379335">
                <a:extLst>
                  <a:ext uri="{FF2B5EF4-FFF2-40B4-BE49-F238E27FC236}">
                    <a16:creationId xmlns:a16="http://schemas.microsoft.com/office/drawing/2014/main" id="{B2149BAF-E3CE-467B-9E35-85AD9492F66B}"/>
                  </a:ext>
                </a:extLst>
              </p:cNvPr>
              <p:cNvSpPr txBox="1"/>
              <p:nvPr/>
            </p:nvSpPr>
            <p:spPr>
              <a:xfrm>
                <a:off x="346710" y="-40160"/>
                <a:ext cx="234529" cy="23972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a:effectLst/>
                    <a:latin typeface="Times New Roman" panose="02020603050405020304" pitchFamily="18"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p:txBody>
          </p:sp>
        </p:grpSp>
        <p:sp>
          <p:nvSpPr>
            <p:cNvPr id="17" name="Text Box 885502868">
              <a:extLst>
                <a:ext uri="{FF2B5EF4-FFF2-40B4-BE49-F238E27FC236}">
                  <a16:creationId xmlns:a16="http://schemas.microsoft.com/office/drawing/2014/main" id="{85CC4117-ADF9-49E3-A33E-8B778A6E988A}"/>
                </a:ext>
              </a:extLst>
            </p:cNvPr>
            <p:cNvSpPr txBox="1"/>
            <p:nvPr/>
          </p:nvSpPr>
          <p:spPr>
            <a:xfrm>
              <a:off x="759934" y="92399"/>
              <a:ext cx="659940" cy="24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a:effectLst/>
                  <a:latin typeface="Times New Roman" panose="02020603050405020304" pitchFamily="18" charset="0"/>
                  <a:ea typeface="Times New Roman" panose="02020603050405020304" pitchFamily="18" charset="0"/>
                </a:rPr>
                <a:t>t = 0 sec</a:t>
              </a:r>
              <a:endParaRPr lang="en-US" sz="1200">
                <a:effectLst/>
                <a:latin typeface="Times New Roman" panose="02020603050405020304" pitchFamily="18" charset="0"/>
                <a:ea typeface="Times New Roman" panose="02020603050405020304" pitchFamily="18" charset="0"/>
              </a:endParaRPr>
            </a:p>
          </p:txBody>
        </p:sp>
      </p:grpSp>
      <p:grpSp>
        <p:nvGrpSpPr>
          <p:cNvPr id="20" name="Group 19">
            <a:extLst>
              <a:ext uri="{FF2B5EF4-FFF2-40B4-BE49-F238E27FC236}">
                <a16:creationId xmlns:a16="http://schemas.microsoft.com/office/drawing/2014/main" id="{93FF38CC-C63B-48FE-A10C-E7D691E2AFBE}"/>
              </a:ext>
            </a:extLst>
          </p:cNvPr>
          <p:cNvGrpSpPr/>
          <p:nvPr/>
        </p:nvGrpSpPr>
        <p:grpSpPr>
          <a:xfrm>
            <a:off x="5749827" y="4414436"/>
            <a:ext cx="2470954" cy="1879994"/>
            <a:chOff x="0" y="1"/>
            <a:chExt cx="1995889" cy="1645920"/>
          </a:xfrm>
        </p:grpSpPr>
        <p:grpSp>
          <p:nvGrpSpPr>
            <p:cNvPr id="21" name="Group 20">
              <a:extLst>
                <a:ext uri="{FF2B5EF4-FFF2-40B4-BE49-F238E27FC236}">
                  <a16:creationId xmlns:a16="http://schemas.microsoft.com/office/drawing/2014/main" id="{F062643C-E45C-480B-BD7C-81E39B85B07F}"/>
                </a:ext>
              </a:extLst>
            </p:cNvPr>
            <p:cNvGrpSpPr/>
            <p:nvPr/>
          </p:nvGrpSpPr>
          <p:grpSpPr>
            <a:xfrm>
              <a:off x="0" y="1"/>
              <a:ext cx="1995889" cy="1645920"/>
              <a:chOff x="670560" y="152401"/>
              <a:chExt cx="1995889" cy="1645920"/>
            </a:xfrm>
          </p:grpSpPr>
          <p:pic>
            <p:nvPicPr>
              <p:cNvPr id="23" name="Picture 22">
                <a:extLst>
                  <a:ext uri="{FF2B5EF4-FFF2-40B4-BE49-F238E27FC236}">
                    <a16:creationId xmlns:a16="http://schemas.microsoft.com/office/drawing/2014/main" id="{253A7957-4BCA-4FA0-87FD-6DBAEAE66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 y="152401"/>
                <a:ext cx="1995889" cy="1645920"/>
              </a:xfrm>
              <a:prstGeom prst="rect">
                <a:avLst/>
              </a:prstGeom>
              <a:ln>
                <a:solidFill>
                  <a:schemeClr val="tx1"/>
                </a:solidFill>
              </a:ln>
            </p:spPr>
          </p:pic>
          <p:sp>
            <p:nvSpPr>
              <p:cNvPr id="24" name="Text Box 1897461184">
                <a:extLst>
                  <a:ext uri="{FF2B5EF4-FFF2-40B4-BE49-F238E27FC236}">
                    <a16:creationId xmlns:a16="http://schemas.microsoft.com/office/drawing/2014/main" id="{721C3310-3955-42AF-97F6-DC1A9FA9A71C}"/>
                  </a:ext>
                </a:extLst>
              </p:cNvPr>
              <p:cNvSpPr txBox="1"/>
              <p:nvPr/>
            </p:nvSpPr>
            <p:spPr>
              <a:xfrm>
                <a:off x="691422" y="159480"/>
                <a:ext cx="240417" cy="250960"/>
              </a:xfrm>
              <a:prstGeom prst="rect">
                <a:avLst/>
              </a:prstGeom>
              <a:solidFill>
                <a:schemeClr val="bg1"/>
              </a:solidFill>
              <a:ln w="6350">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spc="-100">
                    <a:effectLst/>
                    <a:latin typeface="Times New Roman" panose="02020603050405020304" pitchFamily="18"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grpSp>
        <p:sp>
          <p:nvSpPr>
            <p:cNvPr id="22" name="Text Box 633964320">
              <a:extLst>
                <a:ext uri="{FF2B5EF4-FFF2-40B4-BE49-F238E27FC236}">
                  <a16:creationId xmlns:a16="http://schemas.microsoft.com/office/drawing/2014/main" id="{1FA293FB-4A28-4E5C-AD36-2AC62FD1FB48}"/>
                </a:ext>
              </a:extLst>
            </p:cNvPr>
            <p:cNvSpPr txBox="1"/>
            <p:nvPr/>
          </p:nvSpPr>
          <p:spPr>
            <a:xfrm>
              <a:off x="594810" y="132427"/>
              <a:ext cx="727767" cy="273481"/>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a:effectLst/>
                  <a:latin typeface="Times New Roman" panose="02020603050405020304" pitchFamily="18" charset="0"/>
                  <a:ea typeface="Times New Roman" panose="02020603050405020304" pitchFamily="18" charset="0"/>
                </a:rPr>
                <a:t>t = 600 sec</a:t>
              </a:r>
              <a:endParaRPr lang="en-US" sz="1200">
                <a:effectLst/>
                <a:latin typeface="Times New Roman" panose="02020603050405020304" pitchFamily="18" charset="0"/>
                <a:ea typeface="Times New Roman" panose="02020603050405020304" pitchFamily="18" charset="0"/>
              </a:endParaRPr>
            </a:p>
          </p:txBody>
        </p:sp>
      </p:grpSp>
      <p:pic>
        <p:nvPicPr>
          <p:cNvPr id="25" name="Рисунок 21">
            <a:extLst>
              <a:ext uri="{FF2B5EF4-FFF2-40B4-BE49-F238E27FC236}">
                <a16:creationId xmlns:a16="http://schemas.microsoft.com/office/drawing/2014/main" id="{CDB4EA0A-EA6F-45EE-9516-B89F664D070E}"/>
              </a:ext>
            </a:extLst>
          </p:cNvPr>
          <p:cNvPicPr/>
          <p:nvPr/>
        </p:nvPicPr>
        <p:blipFill>
          <a:blip r:embed="rId8"/>
          <a:stretch>
            <a:fillRect/>
          </a:stretch>
        </p:blipFill>
        <p:spPr>
          <a:xfrm>
            <a:off x="8521099" y="4399608"/>
            <a:ext cx="2184402" cy="1909650"/>
          </a:xfrm>
          <a:prstGeom prst="rect">
            <a:avLst/>
          </a:prstGeom>
        </p:spPr>
      </p:pic>
      <p:sp>
        <p:nvSpPr>
          <p:cNvPr id="2" name="Slide Number Placeholder 1">
            <a:extLst>
              <a:ext uri="{FF2B5EF4-FFF2-40B4-BE49-F238E27FC236}">
                <a16:creationId xmlns:a16="http://schemas.microsoft.com/office/drawing/2014/main" id="{FA14704B-2281-492F-8E32-38672C5C6FF3}"/>
              </a:ext>
            </a:extLst>
          </p:cNvPr>
          <p:cNvSpPr>
            <a:spLocks noGrp="1"/>
          </p:cNvSpPr>
          <p:nvPr>
            <p:ph type="sldNum" sz="quarter" idx="12"/>
          </p:nvPr>
        </p:nvSpPr>
        <p:spPr/>
        <p:txBody>
          <a:bodyPr/>
          <a:lstStyle/>
          <a:p>
            <a:fld id="{BFDFBF6D-78F9-4924-B854-B3D06287C8F4}" type="slidenum">
              <a:rPr lang="en-US" smtClean="0"/>
              <a:t>15</a:t>
            </a:fld>
            <a:endParaRPr lang="en-US"/>
          </a:p>
        </p:txBody>
      </p:sp>
      <p:cxnSp>
        <p:nvCxnSpPr>
          <p:cNvPr id="4" name="Straight Connector 3">
            <a:extLst>
              <a:ext uri="{FF2B5EF4-FFF2-40B4-BE49-F238E27FC236}">
                <a16:creationId xmlns:a16="http://schemas.microsoft.com/office/drawing/2014/main" id="{0AA38C47-1C49-4491-9406-F25086B9DEF1}"/>
              </a:ext>
            </a:extLst>
          </p:cNvPr>
          <p:cNvCxnSpPr/>
          <p:nvPr/>
        </p:nvCxnSpPr>
        <p:spPr>
          <a:xfrm>
            <a:off x="-3222" y="4245429"/>
            <a:ext cx="12195222" cy="0"/>
          </a:xfrm>
          <a:prstGeom prst="line">
            <a:avLst/>
          </a:prstGeom>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CD7DABCC-1E0D-48B8-B978-9A081245ACA9}"/>
              </a:ext>
            </a:extLst>
          </p:cNvPr>
          <p:cNvSpPr txBox="1"/>
          <p:nvPr/>
        </p:nvSpPr>
        <p:spPr>
          <a:xfrm>
            <a:off x="757278" y="5092823"/>
            <a:ext cx="1878783" cy="523220"/>
          </a:xfrm>
          <a:prstGeom prst="rect">
            <a:avLst/>
          </a:prstGeom>
          <a:noFill/>
        </p:spPr>
        <p:txBody>
          <a:bodyPr wrap="square">
            <a:spAutoFit/>
          </a:bodyPr>
          <a:lstStyle/>
          <a:p>
            <a:r>
              <a:rPr lang="en-GB" sz="2800" b="0" i="0" u="none" strike="noStrike" baseline="0" dirty="0">
                <a:latin typeface="Times New Roman" panose="02020603050405020304" pitchFamily="18" charset="0"/>
              </a:rPr>
              <a:t>COMSOL</a:t>
            </a:r>
            <a:endParaRPr lang="en-US" sz="2800" dirty="0"/>
          </a:p>
        </p:txBody>
      </p:sp>
      <p:sp>
        <p:nvSpPr>
          <p:cNvPr id="27" name="TextBox 26">
            <a:extLst>
              <a:ext uri="{FF2B5EF4-FFF2-40B4-BE49-F238E27FC236}">
                <a16:creationId xmlns:a16="http://schemas.microsoft.com/office/drawing/2014/main" id="{13A92196-6E3C-4CC3-8D3D-BBEB1844FB71}"/>
              </a:ext>
            </a:extLst>
          </p:cNvPr>
          <p:cNvSpPr txBox="1"/>
          <p:nvPr/>
        </p:nvSpPr>
        <p:spPr>
          <a:xfrm>
            <a:off x="100958" y="2282032"/>
            <a:ext cx="2745026" cy="523220"/>
          </a:xfrm>
          <a:prstGeom prst="rect">
            <a:avLst/>
          </a:prstGeom>
          <a:noFill/>
        </p:spPr>
        <p:txBody>
          <a:bodyPr wrap="square">
            <a:spAutoFit/>
          </a:bodyPr>
          <a:lstStyle/>
          <a:p>
            <a:r>
              <a:rPr lang="en-GB" sz="2800" b="0" i="0" u="none" strike="noStrike" baseline="0" dirty="0">
                <a:latin typeface="Times New Roman" panose="02020603050405020304" pitchFamily="18" charset="0"/>
              </a:rPr>
              <a:t>CALORIMETRY</a:t>
            </a:r>
            <a:endParaRPr lang="en-US" sz="2400" dirty="0"/>
          </a:p>
        </p:txBody>
      </p:sp>
      <p:sp>
        <p:nvSpPr>
          <p:cNvPr id="28" name="TextBox 27">
            <a:extLst>
              <a:ext uri="{FF2B5EF4-FFF2-40B4-BE49-F238E27FC236}">
                <a16:creationId xmlns:a16="http://schemas.microsoft.com/office/drawing/2014/main" id="{DB26FD51-5830-4973-B46B-D3AB3744FDD3}"/>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53901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78242" y="-63024"/>
            <a:ext cx="7614768" cy="954107"/>
          </a:xfrm>
          <a:prstGeom prst="rect">
            <a:avLst/>
          </a:prstGeom>
          <a:noFill/>
        </p:spPr>
        <p:txBody>
          <a:bodyPr wrap="square">
            <a:spAutoFit/>
          </a:bodyPr>
          <a:lstStyle/>
          <a:p>
            <a:pPr algn="ctr"/>
            <a:r>
              <a:rPr lang="en-GB" sz="2800" dirty="0">
                <a:solidFill>
                  <a:schemeClr val="bg2">
                    <a:lumMod val="10000"/>
                  </a:schemeClr>
                </a:solidFill>
              </a:rPr>
              <a:t>∆T/∆t values for various particle volume fraction from experiment and COMSOL </a:t>
            </a:r>
            <a:endParaRPr lang="en-US" sz="2800" dirty="0">
              <a:solidFill>
                <a:schemeClr val="bg2">
                  <a:lumMod val="10000"/>
                </a:schemeClr>
              </a:solidFill>
            </a:endParaRPr>
          </a:p>
        </p:txBody>
      </p:sp>
      <p:pic>
        <p:nvPicPr>
          <p:cNvPr id="26" name="Graphic 1">
            <a:extLst>
              <a:ext uri="{FF2B5EF4-FFF2-40B4-BE49-F238E27FC236}">
                <a16:creationId xmlns:a16="http://schemas.microsoft.com/office/drawing/2014/main" id="{7475B2F4-A3E7-4CC7-81AA-62F7D75C43B8}"/>
              </a:ext>
            </a:extLst>
          </p:cNvPr>
          <p:cNvPicPr/>
          <p:nvPr/>
        </p:nvPicPr>
        <p:blipFill>
          <a:blip r:embed="rId4">
            <a:extLst>
              <a:ext uri="{96DAC541-7B7A-43D3-8B79-37D633B846F1}">
                <asvg:svgBlip xmlns:asvg="http://schemas.microsoft.com/office/drawing/2016/SVG/main" r:embed="rId5"/>
              </a:ext>
            </a:extLst>
          </a:blip>
          <a:stretch>
            <a:fillRect/>
          </a:stretch>
        </p:blipFill>
        <p:spPr>
          <a:xfrm>
            <a:off x="2082010" y="1386470"/>
            <a:ext cx="7220485" cy="4697337"/>
          </a:xfrm>
          <a:prstGeom prst="rect">
            <a:avLst/>
          </a:prstGeom>
        </p:spPr>
      </p:pic>
      <p:sp>
        <p:nvSpPr>
          <p:cNvPr id="3" name="Slide Number Placeholder 2">
            <a:extLst>
              <a:ext uri="{FF2B5EF4-FFF2-40B4-BE49-F238E27FC236}">
                <a16:creationId xmlns:a16="http://schemas.microsoft.com/office/drawing/2014/main" id="{195B61DC-5A62-49E1-BBE1-1AB8E9112FAF}"/>
              </a:ext>
            </a:extLst>
          </p:cNvPr>
          <p:cNvSpPr>
            <a:spLocks noGrp="1"/>
          </p:cNvSpPr>
          <p:nvPr>
            <p:ph type="sldNum" sz="quarter" idx="12"/>
          </p:nvPr>
        </p:nvSpPr>
        <p:spPr/>
        <p:txBody>
          <a:bodyPr/>
          <a:lstStyle/>
          <a:p>
            <a:fld id="{BFDFBF6D-78F9-4924-B854-B3D06287C8F4}" type="slidenum">
              <a:rPr lang="en-US" smtClean="0"/>
              <a:t>16</a:t>
            </a:fld>
            <a:endParaRPr lang="en-US"/>
          </a:p>
        </p:txBody>
      </p:sp>
      <p:sp>
        <p:nvSpPr>
          <p:cNvPr id="2" name="Oval 1">
            <a:extLst>
              <a:ext uri="{FF2B5EF4-FFF2-40B4-BE49-F238E27FC236}">
                <a16:creationId xmlns:a16="http://schemas.microsoft.com/office/drawing/2014/main" id="{40055E0B-4C79-493E-AAF6-6C0EF890BC8A}"/>
              </a:ext>
            </a:extLst>
          </p:cNvPr>
          <p:cNvSpPr/>
          <p:nvPr/>
        </p:nvSpPr>
        <p:spPr>
          <a:xfrm rot="20621169">
            <a:off x="2998974" y="3890913"/>
            <a:ext cx="3710278" cy="679424"/>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767D9F1-28A4-4127-A05B-2FCCA5C13B33}"/>
              </a:ext>
            </a:extLst>
          </p:cNvPr>
          <p:cNvSpPr/>
          <p:nvPr/>
        </p:nvSpPr>
        <p:spPr>
          <a:xfrm>
            <a:off x="8997695" y="2596896"/>
            <a:ext cx="304800" cy="140208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23F4BB-B0BC-4034-ABAE-78B9CFEDE4E2}"/>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177818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517858" y="156202"/>
            <a:ext cx="7146758" cy="523220"/>
          </a:xfrm>
          <a:prstGeom prst="rect">
            <a:avLst/>
          </a:prstGeom>
          <a:noFill/>
        </p:spPr>
        <p:txBody>
          <a:bodyPr wrap="square">
            <a:spAutoFit/>
          </a:bodyPr>
          <a:lstStyle/>
          <a:p>
            <a:pPr algn="ctr"/>
            <a:r>
              <a:rPr lang="en-GB" sz="2800" dirty="0">
                <a:solidFill>
                  <a:schemeClr val="bg2">
                    <a:lumMod val="10000"/>
                  </a:schemeClr>
                </a:solidFill>
              </a:rPr>
              <a:t>Conclusions</a:t>
            </a:r>
            <a:endParaRPr lang="en-US" sz="2800" dirty="0">
              <a:solidFill>
                <a:schemeClr val="bg2">
                  <a:lumMod val="10000"/>
                </a:schemeClr>
              </a:solidFill>
            </a:endParaRPr>
          </a:p>
        </p:txBody>
      </p:sp>
      <p:sp>
        <p:nvSpPr>
          <p:cNvPr id="2" name="Прямоугольник 1"/>
          <p:cNvSpPr/>
          <p:nvPr/>
        </p:nvSpPr>
        <p:spPr>
          <a:xfrm>
            <a:off x="400051" y="1211103"/>
            <a:ext cx="11244262" cy="5262979"/>
          </a:xfrm>
          <a:prstGeom prst="rect">
            <a:avLst/>
          </a:prstGeom>
        </p:spPr>
        <p:txBody>
          <a:bodyPr wrap="square">
            <a:spAutoFit/>
          </a:bodyPr>
          <a:lstStyle/>
          <a:p>
            <a:pPr marL="285750" indent="-285750" algn="just">
              <a:buFont typeface="Arial" panose="020B0604020202020204" pitchFamily="34" charset="0"/>
              <a:buChar char="•"/>
            </a:pPr>
            <a:r>
              <a:rPr lang="en-US" sz="2800" dirty="0"/>
              <a:t>Fe–</a:t>
            </a:r>
            <a:r>
              <a:rPr lang="en-US" sz="2800" dirty="0" err="1"/>
              <a:t>Fe₃C</a:t>
            </a:r>
            <a:r>
              <a:rPr lang="en-US" sz="2800" dirty="0"/>
              <a:t> core–shell nanoparticles in a carbon matrix were synthesized by solid-state pyrolysis of ferrocene.</a:t>
            </a:r>
          </a:p>
          <a:p>
            <a:pPr marL="285750" indent="-285750" algn="just">
              <a:buFont typeface="Arial" panose="020B0604020202020204" pitchFamily="34" charset="0"/>
              <a:buChar char="•"/>
            </a:pPr>
            <a:r>
              <a:rPr lang="en-US" sz="2800" dirty="0"/>
              <a:t>Particles: </a:t>
            </a:r>
            <a:r>
              <a:rPr lang="en-US" sz="2800" dirty="0">
                <a:solidFill>
                  <a:srgbClr val="FF0000"/>
                </a:solidFill>
              </a:rPr>
              <a:t>~20 nm </a:t>
            </a:r>
            <a:r>
              <a:rPr lang="en-US" sz="2800" dirty="0"/>
              <a:t>diameter with a ~1.5 nm graphite shell; </a:t>
            </a:r>
            <a:r>
              <a:rPr lang="en-US" sz="2800" dirty="0">
                <a:solidFill>
                  <a:srgbClr val="FF0000"/>
                </a:solidFill>
              </a:rPr>
              <a:t>Fe : </a:t>
            </a:r>
            <a:r>
              <a:rPr lang="en-US" sz="2800" dirty="0" err="1">
                <a:solidFill>
                  <a:srgbClr val="FF0000"/>
                </a:solidFill>
              </a:rPr>
              <a:t>Fe₃C</a:t>
            </a:r>
            <a:r>
              <a:rPr lang="en-US" sz="2800" dirty="0">
                <a:solidFill>
                  <a:srgbClr val="FF0000"/>
                </a:solidFill>
              </a:rPr>
              <a:t> ≈ 2:1</a:t>
            </a:r>
            <a:r>
              <a:rPr lang="en-US" sz="2800" dirty="0"/>
              <a:t>.</a:t>
            </a:r>
          </a:p>
          <a:p>
            <a:pPr marL="285750" indent="-285750" algn="just">
              <a:buFont typeface="Arial" panose="020B0604020202020204" pitchFamily="34" charset="0"/>
              <a:buChar char="•"/>
            </a:pPr>
            <a:r>
              <a:rPr lang="en-US" sz="2800" dirty="0"/>
              <a:t>Magnetic properties: </a:t>
            </a:r>
            <a:r>
              <a:rPr lang="en-US" sz="2800" dirty="0" err="1">
                <a:solidFill>
                  <a:srgbClr val="0070C0"/>
                </a:solidFill>
              </a:rPr>
              <a:t>M</a:t>
            </a:r>
            <a:r>
              <a:rPr lang="en-US" sz="2800" baseline="-25000" dirty="0" err="1">
                <a:solidFill>
                  <a:srgbClr val="0070C0"/>
                </a:solidFill>
              </a:rPr>
              <a:t>s</a:t>
            </a:r>
            <a:r>
              <a:rPr lang="en-US" sz="2800" dirty="0">
                <a:solidFill>
                  <a:srgbClr val="0070C0"/>
                </a:solidFill>
              </a:rPr>
              <a:t> = 135 emu/g</a:t>
            </a:r>
            <a:r>
              <a:rPr lang="en-US" sz="2800" baseline="-25000" dirty="0">
                <a:solidFill>
                  <a:srgbClr val="0070C0"/>
                </a:solidFill>
              </a:rPr>
              <a:t>𝑚𝑒𝑡𝑎𝑙</a:t>
            </a:r>
            <a:r>
              <a:rPr lang="en-US" sz="2800" dirty="0"/>
              <a:t>​, </a:t>
            </a:r>
            <a:r>
              <a:rPr lang="en-US" sz="2800" dirty="0" err="1">
                <a:solidFill>
                  <a:srgbClr val="0070C0"/>
                </a:solidFill>
              </a:rPr>
              <a:t>H</a:t>
            </a:r>
            <a:r>
              <a:rPr lang="en-US" sz="2800" baseline="-25000" dirty="0" err="1">
                <a:solidFill>
                  <a:srgbClr val="0070C0"/>
                </a:solidFill>
              </a:rPr>
              <a:t>c</a:t>
            </a:r>
            <a:r>
              <a:rPr lang="en-US" sz="2800" dirty="0">
                <a:solidFill>
                  <a:srgbClr val="0070C0"/>
                </a:solidFill>
              </a:rPr>
              <a:t> = 287 </a:t>
            </a:r>
            <a:r>
              <a:rPr lang="en-US" sz="2800" dirty="0" err="1">
                <a:solidFill>
                  <a:srgbClr val="0070C0"/>
                </a:solidFill>
              </a:rPr>
              <a:t>Oe</a:t>
            </a:r>
            <a:r>
              <a:rPr lang="en-US" sz="2800" dirty="0">
                <a:solidFill>
                  <a:srgbClr val="0070C0"/>
                </a:solidFill>
              </a:rPr>
              <a:t> </a:t>
            </a:r>
            <a:r>
              <a:rPr lang="en-US" sz="2800" dirty="0"/>
              <a:t>at room temperature. </a:t>
            </a:r>
          </a:p>
          <a:p>
            <a:pPr marL="285750" indent="-285750" algn="just">
              <a:buFont typeface="Arial" panose="020B0604020202020204" pitchFamily="34" charset="0"/>
              <a:buChar char="•"/>
            </a:pPr>
            <a:r>
              <a:rPr lang="en-US" sz="2800" dirty="0"/>
              <a:t>Hyperthermia: SLP measured under 20 – 55 </a:t>
            </a:r>
            <a:r>
              <a:rPr lang="en-US" sz="2800" dirty="0" err="1"/>
              <a:t>mT</a:t>
            </a:r>
            <a:r>
              <a:rPr lang="en-US" sz="2800" dirty="0"/>
              <a:t> and 103 – 620 kHz AMF conditions.</a:t>
            </a:r>
          </a:p>
          <a:p>
            <a:pPr marL="285750" indent="-285750" algn="just">
              <a:buFont typeface="Arial" panose="020B0604020202020204" pitchFamily="34" charset="0"/>
              <a:buChar char="•"/>
            </a:pPr>
            <a:r>
              <a:rPr lang="en-US" sz="2800" dirty="0"/>
              <a:t>Relaxation time: </a:t>
            </a:r>
            <a:r>
              <a:rPr lang="el-GR" sz="2800" dirty="0"/>
              <a:t>τ = 2.9 × 10⁻⁷ </a:t>
            </a:r>
            <a:r>
              <a:rPr lang="en-US" sz="2800" dirty="0"/>
              <a:t>s (from </a:t>
            </a:r>
            <a:r>
              <a:rPr lang="en-US" sz="2800" dirty="0" err="1"/>
              <a:t>Rosensweig</a:t>
            </a:r>
            <a:r>
              <a:rPr lang="en-US" sz="2800" dirty="0"/>
              <a:t> theory).</a:t>
            </a:r>
          </a:p>
          <a:p>
            <a:pPr marL="285750" indent="-285750" algn="just">
              <a:buFont typeface="Arial" panose="020B0604020202020204" pitchFamily="34" charset="0"/>
              <a:buChar char="•"/>
            </a:pPr>
            <a:r>
              <a:rPr lang="en-US" sz="2800" b="1" dirty="0"/>
              <a:t>Equilibrium susceptibility: </a:t>
            </a:r>
            <a:r>
              <a:rPr lang="el-GR" sz="2800" b="1" dirty="0"/>
              <a:t>χ₀ = 0.22–0.33 (</a:t>
            </a:r>
            <a:r>
              <a:rPr lang="en-US" sz="2800" b="1" dirty="0"/>
              <a:t>theoretical), </a:t>
            </a:r>
            <a:r>
              <a:rPr lang="el-GR" sz="2800" b="1" dirty="0"/>
              <a:t>χ₀ = 0.27 (</a:t>
            </a:r>
            <a:r>
              <a:rPr lang="en-US" sz="2800" b="1" dirty="0"/>
              <a:t>experimental), in good agreement.</a:t>
            </a:r>
          </a:p>
          <a:p>
            <a:pPr marL="285750" indent="-285750" algn="just">
              <a:buFont typeface="Arial" panose="020B0604020202020204" pitchFamily="34" charset="0"/>
              <a:buChar char="•"/>
            </a:pPr>
            <a:r>
              <a:rPr lang="en-US" sz="2800" dirty="0"/>
              <a:t>COMSOL model reproduced concentration-dependent SLP, validating experiments.</a:t>
            </a:r>
          </a:p>
        </p:txBody>
      </p:sp>
      <p:sp>
        <p:nvSpPr>
          <p:cNvPr id="3" name="Slide Number Placeholder 2">
            <a:extLst>
              <a:ext uri="{FF2B5EF4-FFF2-40B4-BE49-F238E27FC236}">
                <a16:creationId xmlns:a16="http://schemas.microsoft.com/office/drawing/2014/main" id="{9943CCA4-4515-4C06-A4D8-26453455AE6B}"/>
              </a:ext>
            </a:extLst>
          </p:cNvPr>
          <p:cNvSpPr>
            <a:spLocks noGrp="1"/>
          </p:cNvSpPr>
          <p:nvPr>
            <p:ph type="sldNum" sz="quarter" idx="12"/>
          </p:nvPr>
        </p:nvSpPr>
        <p:spPr/>
        <p:txBody>
          <a:bodyPr/>
          <a:lstStyle/>
          <a:p>
            <a:fld id="{BFDFBF6D-78F9-4924-B854-B3D06287C8F4}" type="slidenum">
              <a:rPr lang="en-US" smtClean="0"/>
              <a:t>17</a:t>
            </a:fld>
            <a:endParaRPr lang="en-US"/>
          </a:p>
        </p:txBody>
      </p:sp>
      <p:sp>
        <p:nvSpPr>
          <p:cNvPr id="10" name="TextBox 9">
            <a:extLst>
              <a:ext uri="{FF2B5EF4-FFF2-40B4-BE49-F238E27FC236}">
                <a16:creationId xmlns:a16="http://schemas.microsoft.com/office/drawing/2014/main" id="{E5051794-2674-4AC2-865F-A6B456E8C484}"/>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68562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3" name="Slide Number Placeholder 2">
            <a:extLst>
              <a:ext uri="{FF2B5EF4-FFF2-40B4-BE49-F238E27FC236}">
                <a16:creationId xmlns:a16="http://schemas.microsoft.com/office/drawing/2014/main" id="{84025FA8-B03D-444E-99FD-1B986F2836D6}"/>
              </a:ext>
            </a:extLst>
          </p:cNvPr>
          <p:cNvSpPr>
            <a:spLocks noGrp="1"/>
          </p:cNvSpPr>
          <p:nvPr>
            <p:ph type="sldNum" sz="quarter" idx="12"/>
          </p:nvPr>
        </p:nvSpPr>
        <p:spPr/>
        <p:txBody>
          <a:bodyPr/>
          <a:lstStyle/>
          <a:p>
            <a:fld id="{BFDFBF6D-78F9-4924-B854-B3D06287C8F4}" type="slidenum">
              <a:rPr lang="en-US" smtClean="0"/>
              <a:t>18</a:t>
            </a:fld>
            <a:endParaRPr lang="en-US"/>
          </a:p>
        </p:txBody>
      </p:sp>
      <p:sp>
        <p:nvSpPr>
          <p:cNvPr id="7" name="Прямоугольник 6"/>
          <p:cNvSpPr/>
          <p:nvPr/>
        </p:nvSpPr>
        <p:spPr>
          <a:xfrm>
            <a:off x="3886962" y="-17953"/>
            <a:ext cx="3961020" cy="707886"/>
          </a:xfrm>
          <a:prstGeom prst="rect">
            <a:avLst/>
          </a:prstGeom>
        </p:spPr>
        <p:txBody>
          <a:bodyPr wrap="square">
            <a:spAutoFit/>
          </a:bodyPr>
          <a:lstStyle/>
          <a:p>
            <a:r>
              <a:rPr lang="en-US" sz="4000" dirty="0">
                <a:hlinkClick r:id="rId4">
                  <a:extLst>
                    <a:ext uri="{A12FA001-AC4F-418D-AE19-62706E023703}">
                      <ahyp:hlinkClr xmlns:ahyp="http://schemas.microsoft.com/office/drawing/2018/hyperlinkcolor" val="tx"/>
                    </a:ext>
                  </a:extLst>
                </a:hlinkClick>
              </a:rPr>
              <a:t>Acknowledgment</a:t>
            </a:r>
            <a:endParaRPr lang="en-US" sz="3600" dirty="0"/>
          </a:p>
        </p:txBody>
      </p:sp>
      <p:grpSp>
        <p:nvGrpSpPr>
          <p:cNvPr id="6" name="Группа 5"/>
          <p:cNvGrpSpPr/>
          <p:nvPr/>
        </p:nvGrpSpPr>
        <p:grpSpPr>
          <a:xfrm>
            <a:off x="2356986" y="1363080"/>
            <a:ext cx="7240025" cy="4312914"/>
            <a:chOff x="575605" y="1343650"/>
            <a:chExt cx="6632810" cy="3951200"/>
          </a:xfrm>
        </p:grpSpPr>
        <p:pic>
          <p:nvPicPr>
            <p:cNvPr id="10" name="Grafik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416" y="1343650"/>
              <a:ext cx="2514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8"/>
            <p:cNvSpPr txBox="1">
              <a:spLocks noChangeArrowheads="1"/>
            </p:cNvSpPr>
            <p:nvPr/>
          </p:nvSpPr>
          <p:spPr bwMode="auto">
            <a:xfrm>
              <a:off x="4518805" y="1385989"/>
              <a:ext cx="26896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ea typeface="Arial" pitchFamily="34" charset="0"/>
                  <a:cs typeface="Arial" pitchFamily="34" charset="0"/>
                </a:defRPr>
              </a:lvl1pPr>
              <a:lvl2pPr marL="742950" indent="-285750">
                <a:defRPr>
                  <a:solidFill>
                    <a:schemeClr val="tx1"/>
                  </a:solidFill>
                  <a:latin typeface="Calibri" pitchFamily="34" charset="0"/>
                  <a:ea typeface="Arial" pitchFamily="34" charset="0"/>
                  <a:cs typeface="Arial" pitchFamily="34" charset="0"/>
                </a:defRPr>
              </a:lvl2pPr>
              <a:lvl3pPr marL="1143000" indent="-228600">
                <a:defRPr>
                  <a:solidFill>
                    <a:schemeClr val="tx1"/>
                  </a:solidFill>
                  <a:latin typeface="Calibri" pitchFamily="34" charset="0"/>
                  <a:ea typeface="Arial" pitchFamily="34" charset="0"/>
                  <a:cs typeface="Arial" pitchFamily="34" charset="0"/>
                </a:defRPr>
              </a:lvl3pPr>
              <a:lvl4pPr marL="1600200" indent="-228600">
                <a:defRPr>
                  <a:solidFill>
                    <a:schemeClr val="tx1"/>
                  </a:solidFill>
                  <a:latin typeface="Calibri" pitchFamily="34" charset="0"/>
                  <a:ea typeface="Arial" pitchFamily="34" charset="0"/>
                  <a:cs typeface="Arial" pitchFamily="34" charset="0"/>
                </a:defRPr>
              </a:lvl4pPr>
              <a:lvl5pPr marL="2057400" indent="-228600">
                <a:defRPr>
                  <a:solidFill>
                    <a:schemeClr val="tx1"/>
                  </a:solidFill>
                  <a:latin typeface="Calibri" pitchFamily="34" charset="0"/>
                  <a:ea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9pPr>
            </a:lstStyle>
            <a:p>
              <a:pPr>
                <a:buFont typeface="Wingdings" pitchFamily="2" charset="2"/>
                <a:buChar char="§"/>
              </a:pPr>
              <a:r>
                <a:rPr lang="de-DE" altLang="el-GR" dirty="0">
                  <a:solidFill>
                    <a:srgbClr val="201F1E"/>
                  </a:solidFill>
                  <a:latin typeface="Segoe UI" pitchFamily="34" charset="0"/>
                </a:rPr>
                <a:t>Marina </a:t>
              </a:r>
              <a:r>
                <a:rPr lang="de-DE" altLang="el-GR" dirty="0" err="1">
                  <a:solidFill>
                    <a:srgbClr val="201F1E"/>
                  </a:solidFill>
                  <a:latin typeface="Segoe UI" pitchFamily="34" charset="0"/>
                </a:rPr>
                <a:t>Spasova</a:t>
              </a:r>
              <a:endParaRPr lang="de-DE" altLang="el-GR" dirty="0">
                <a:solidFill>
                  <a:srgbClr val="201F1E"/>
                </a:solidFill>
                <a:latin typeface="Segoe UI" pitchFamily="34" charset="0"/>
              </a:endParaRPr>
            </a:p>
            <a:p>
              <a:pPr>
                <a:buFont typeface="Wingdings" pitchFamily="2" charset="2"/>
                <a:buChar char="§"/>
              </a:pPr>
              <a:r>
                <a:rPr lang="de-DE" altLang="el-GR" dirty="0">
                  <a:solidFill>
                    <a:srgbClr val="201F1E"/>
                  </a:solidFill>
                  <a:latin typeface="Segoe UI" pitchFamily="34" charset="0"/>
                </a:rPr>
                <a:t>Michael </a:t>
              </a:r>
              <a:r>
                <a:rPr lang="de-DE" altLang="el-GR" dirty="0" err="1">
                  <a:solidFill>
                    <a:srgbClr val="201F1E"/>
                  </a:solidFill>
                  <a:latin typeface="Segoe UI" pitchFamily="34" charset="0"/>
                </a:rPr>
                <a:t>Farle</a:t>
              </a:r>
              <a:endParaRPr lang="el-GR" altLang="el-GR" dirty="0">
                <a:solidFill>
                  <a:srgbClr val="201F1E"/>
                </a:solidFill>
                <a:latin typeface="Segoe UI" pitchFamily="34" charset="0"/>
              </a:endParaRPr>
            </a:p>
          </p:txBody>
        </p:sp>
        <p:sp>
          <p:nvSpPr>
            <p:cNvPr id="12" name="Textfeld 10"/>
            <p:cNvSpPr txBox="1">
              <a:spLocks noChangeArrowheads="1"/>
            </p:cNvSpPr>
            <p:nvPr/>
          </p:nvSpPr>
          <p:spPr bwMode="auto">
            <a:xfrm>
              <a:off x="4500545" y="4773428"/>
              <a:ext cx="2635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ea typeface="Arial" pitchFamily="34" charset="0"/>
                  <a:cs typeface="Arial" pitchFamily="34" charset="0"/>
                </a:defRPr>
              </a:lvl1pPr>
              <a:lvl2pPr marL="742950" indent="-285750">
                <a:defRPr>
                  <a:solidFill>
                    <a:schemeClr val="tx1"/>
                  </a:solidFill>
                  <a:latin typeface="Calibri" pitchFamily="34" charset="0"/>
                  <a:ea typeface="Arial" pitchFamily="34" charset="0"/>
                  <a:cs typeface="Arial" pitchFamily="34" charset="0"/>
                </a:defRPr>
              </a:lvl2pPr>
              <a:lvl3pPr marL="1143000" indent="-228600">
                <a:defRPr>
                  <a:solidFill>
                    <a:schemeClr val="tx1"/>
                  </a:solidFill>
                  <a:latin typeface="Calibri" pitchFamily="34" charset="0"/>
                  <a:ea typeface="Arial" pitchFamily="34" charset="0"/>
                  <a:cs typeface="Arial" pitchFamily="34" charset="0"/>
                </a:defRPr>
              </a:lvl3pPr>
              <a:lvl4pPr marL="1600200" indent="-228600">
                <a:defRPr>
                  <a:solidFill>
                    <a:schemeClr val="tx1"/>
                  </a:solidFill>
                  <a:latin typeface="Calibri" pitchFamily="34" charset="0"/>
                  <a:ea typeface="Arial" pitchFamily="34" charset="0"/>
                  <a:cs typeface="Arial" pitchFamily="34" charset="0"/>
                </a:defRPr>
              </a:lvl4pPr>
              <a:lvl5pPr marL="2057400" indent="-228600">
                <a:defRPr>
                  <a:solidFill>
                    <a:schemeClr val="tx1"/>
                  </a:solidFill>
                  <a:latin typeface="Calibri" pitchFamily="34" charset="0"/>
                  <a:ea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9pPr>
            </a:lstStyle>
            <a:p>
              <a:pPr>
                <a:buFont typeface="Wingdings" pitchFamily="2" charset="2"/>
                <a:buChar char="§"/>
              </a:pPr>
              <a:r>
                <a:rPr lang="en-US" dirty="0"/>
                <a:t>Roman </a:t>
              </a:r>
              <a:r>
                <a:rPr lang="en-US" dirty="0" err="1"/>
                <a:t>Morgunov</a:t>
              </a:r>
              <a:endParaRPr lang="el-GR" altLang="el-GR" dirty="0"/>
            </a:p>
          </p:txBody>
        </p:sp>
        <p:pic>
          <p:nvPicPr>
            <p:cNvPr id="15" name="Grafik 10" descr="Ein Bild, das Text enthält.&#10;&#10;Automatisch generierte Beschreib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416" y="2496891"/>
              <a:ext cx="28590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0"/>
            <p:cNvSpPr txBox="1">
              <a:spLocks noChangeArrowheads="1"/>
            </p:cNvSpPr>
            <p:nvPr/>
          </p:nvSpPr>
          <p:spPr bwMode="auto">
            <a:xfrm>
              <a:off x="4498710" y="2484800"/>
              <a:ext cx="24835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ea typeface="Arial" pitchFamily="34" charset="0"/>
                  <a:cs typeface="Arial" pitchFamily="34" charset="0"/>
                </a:defRPr>
              </a:lvl1pPr>
              <a:lvl2pPr marL="742950" indent="-285750">
                <a:defRPr>
                  <a:solidFill>
                    <a:schemeClr val="tx1"/>
                  </a:solidFill>
                  <a:latin typeface="Calibri" pitchFamily="34" charset="0"/>
                  <a:ea typeface="Arial" pitchFamily="34" charset="0"/>
                  <a:cs typeface="Arial" pitchFamily="34" charset="0"/>
                </a:defRPr>
              </a:lvl2pPr>
              <a:lvl3pPr marL="1143000" indent="-228600">
                <a:defRPr>
                  <a:solidFill>
                    <a:schemeClr val="tx1"/>
                  </a:solidFill>
                  <a:latin typeface="Calibri" pitchFamily="34" charset="0"/>
                  <a:ea typeface="Arial" pitchFamily="34" charset="0"/>
                  <a:cs typeface="Arial" pitchFamily="34" charset="0"/>
                </a:defRPr>
              </a:lvl3pPr>
              <a:lvl4pPr marL="1600200" indent="-228600">
                <a:defRPr>
                  <a:solidFill>
                    <a:schemeClr val="tx1"/>
                  </a:solidFill>
                  <a:latin typeface="Calibri" pitchFamily="34" charset="0"/>
                  <a:ea typeface="Arial" pitchFamily="34" charset="0"/>
                  <a:cs typeface="Arial" pitchFamily="34" charset="0"/>
                </a:defRPr>
              </a:lvl4pPr>
              <a:lvl5pPr marL="2057400" indent="-228600">
                <a:defRPr>
                  <a:solidFill>
                    <a:schemeClr val="tx1"/>
                  </a:solidFill>
                  <a:latin typeface="Calibri" pitchFamily="34" charset="0"/>
                  <a:ea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9pPr>
            </a:lstStyle>
            <a:p>
              <a:pPr>
                <a:buFont typeface="Wingdings" pitchFamily="2" charset="2"/>
                <a:buChar char="§"/>
              </a:pPr>
              <a:r>
                <a:rPr lang="en-GB" altLang="el-GR" dirty="0">
                  <a:solidFill>
                    <a:srgbClr val="201F1E"/>
                  </a:solidFill>
                  <a:latin typeface="Segoe UI" pitchFamily="34" charset="0"/>
                </a:rPr>
                <a:t>Aram </a:t>
              </a:r>
              <a:r>
                <a:rPr lang="en-GB" altLang="el-GR" dirty="0" err="1">
                  <a:solidFill>
                    <a:srgbClr val="201F1E"/>
                  </a:solidFill>
                  <a:latin typeface="Segoe UI" pitchFamily="34" charset="0"/>
                </a:rPr>
                <a:t>Manukyan</a:t>
              </a:r>
              <a:endParaRPr lang="en-GB" altLang="el-GR" dirty="0">
                <a:solidFill>
                  <a:srgbClr val="201F1E"/>
                </a:solidFill>
                <a:latin typeface="Segoe UI" pitchFamily="34" charset="0"/>
              </a:endParaRPr>
            </a:p>
            <a:p>
              <a:pPr>
                <a:buFont typeface="Wingdings" pitchFamily="2" charset="2"/>
                <a:buChar char="§"/>
              </a:pPr>
              <a:r>
                <a:rPr lang="en-US" dirty="0" err="1"/>
                <a:t>Armenuhi</a:t>
              </a:r>
              <a:r>
                <a:rPr lang="en-US" dirty="0"/>
                <a:t> </a:t>
              </a:r>
              <a:r>
                <a:rPr lang="en-US" dirty="0" err="1"/>
                <a:t>Sargsyan</a:t>
              </a:r>
              <a:endParaRPr lang="el-GR" altLang="el-GR" dirty="0"/>
            </a:p>
          </p:txBody>
        </p:sp>
        <p:pic>
          <p:nvPicPr>
            <p:cNvPr id="4102" name="Picture 6" descr="university-of-notre-dame-vector-logo - WYSE Travel Confeder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743" y="3450757"/>
              <a:ext cx="2038732" cy="11326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0"/>
            <p:cNvSpPr txBox="1">
              <a:spLocks noChangeArrowheads="1"/>
            </p:cNvSpPr>
            <p:nvPr/>
          </p:nvSpPr>
          <p:spPr bwMode="auto">
            <a:xfrm>
              <a:off x="4491538" y="3823398"/>
              <a:ext cx="2644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ea typeface="Arial" pitchFamily="34" charset="0"/>
                  <a:cs typeface="Arial" pitchFamily="34" charset="0"/>
                </a:defRPr>
              </a:lvl1pPr>
              <a:lvl2pPr marL="742950" indent="-285750">
                <a:defRPr>
                  <a:solidFill>
                    <a:schemeClr val="tx1"/>
                  </a:solidFill>
                  <a:latin typeface="Calibri" pitchFamily="34" charset="0"/>
                  <a:ea typeface="Arial" pitchFamily="34" charset="0"/>
                  <a:cs typeface="Arial" pitchFamily="34" charset="0"/>
                </a:defRPr>
              </a:lvl2pPr>
              <a:lvl3pPr marL="1143000" indent="-228600">
                <a:defRPr>
                  <a:solidFill>
                    <a:schemeClr val="tx1"/>
                  </a:solidFill>
                  <a:latin typeface="Calibri" pitchFamily="34" charset="0"/>
                  <a:ea typeface="Arial" pitchFamily="34" charset="0"/>
                  <a:cs typeface="Arial" pitchFamily="34" charset="0"/>
                </a:defRPr>
              </a:lvl3pPr>
              <a:lvl4pPr marL="1600200" indent="-228600">
                <a:defRPr>
                  <a:solidFill>
                    <a:schemeClr val="tx1"/>
                  </a:solidFill>
                  <a:latin typeface="Calibri" pitchFamily="34" charset="0"/>
                  <a:ea typeface="Arial" pitchFamily="34" charset="0"/>
                  <a:cs typeface="Arial" pitchFamily="34" charset="0"/>
                </a:defRPr>
              </a:lvl4pPr>
              <a:lvl5pPr marL="2057400" indent="-228600">
                <a:defRPr>
                  <a:solidFill>
                    <a:schemeClr val="tx1"/>
                  </a:solidFill>
                  <a:latin typeface="Calibri" pitchFamily="34" charset="0"/>
                  <a:ea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ea typeface="Arial" pitchFamily="34" charset="0"/>
                  <a:cs typeface="Arial" pitchFamily="34" charset="0"/>
                </a:defRPr>
              </a:lvl9pPr>
            </a:lstStyle>
            <a:p>
              <a:pPr>
                <a:buFont typeface="Wingdings" pitchFamily="2" charset="2"/>
                <a:buChar char="§"/>
              </a:pPr>
              <a:r>
                <a:rPr lang="en-US" dirty="0"/>
                <a:t>Alexander </a:t>
              </a:r>
              <a:r>
                <a:rPr lang="en-US" dirty="0" err="1"/>
                <a:t>Mukasyan</a:t>
              </a:r>
              <a:endParaRPr lang="el-GR" altLang="el-GR" dirty="0"/>
            </a:p>
          </p:txBody>
        </p:sp>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605" y="4621340"/>
              <a:ext cx="3636952" cy="67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a:extLst>
              <a:ext uri="{FF2B5EF4-FFF2-40B4-BE49-F238E27FC236}">
                <a16:creationId xmlns:a16="http://schemas.microsoft.com/office/drawing/2014/main" id="{D5DD1E5D-A5BF-43AF-BEB6-309BDA52727D}"/>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1477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2" name="Прямоугольник 1"/>
          <p:cNvSpPr/>
          <p:nvPr/>
        </p:nvSpPr>
        <p:spPr>
          <a:xfrm>
            <a:off x="2259463" y="2972819"/>
            <a:ext cx="7663548" cy="646331"/>
          </a:xfrm>
          <a:prstGeom prst="rect">
            <a:avLst/>
          </a:prstGeom>
        </p:spPr>
        <p:txBody>
          <a:bodyPr wrap="square">
            <a:spAutoFit/>
          </a:bodyPr>
          <a:lstStyle/>
          <a:p>
            <a:pPr algn="ctr"/>
            <a:r>
              <a:rPr lang="en-US" sz="3600" dirty="0"/>
              <a:t>Thank You For Your Attention</a:t>
            </a:r>
          </a:p>
        </p:txBody>
      </p:sp>
      <p:sp>
        <p:nvSpPr>
          <p:cNvPr id="3" name="Slide Number Placeholder 2">
            <a:extLst>
              <a:ext uri="{FF2B5EF4-FFF2-40B4-BE49-F238E27FC236}">
                <a16:creationId xmlns:a16="http://schemas.microsoft.com/office/drawing/2014/main" id="{84025FA8-B03D-444E-99FD-1B986F2836D6}"/>
              </a:ext>
            </a:extLst>
          </p:cNvPr>
          <p:cNvSpPr>
            <a:spLocks noGrp="1"/>
          </p:cNvSpPr>
          <p:nvPr>
            <p:ph type="sldNum" sz="quarter" idx="12"/>
          </p:nvPr>
        </p:nvSpPr>
        <p:spPr/>
        <p:txBody>
          <a:bodyPr/>
          <a:lstStyle/>
          <a:p>
            <a:fld id="{BFDFBF6D-78F9-4924-B854-B3D06287C8F4}" type="slidenum">
              <a:rPr lang="en-US" smtClean="0"/>
              <a:t>19</a:t>
            </a:fld>
            <a:endParaRPr lang="en-US"/>
          </a:p>
        </p:txBody>
      </p:sp>
      <p:sp>
        <p:nvSpPr>
          <p:cNvPr id="7" name="TextBox 6">
            <a:extLst>
              <a:ext uri="{FF2B5EF4-FFF2-40B4-BE49-F238E27FC236}">
                <a16:creationId xmlns:a16="http://schemas.microsoft.com/office/drawing/2014/main" id="{A3A2D495-29AC-49E5-A239-960EDBEEE3B2}"/>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4058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4206908" y="107993"/>
            <a:ext cx="7285122" cy="523220"/>
          </a:xfrm>
          <a:prstGeom prst="rect">
            <a:avLst/>
          </a:prstGeom>
          <a:noFill/>
        </p:spPr>
        <p:txBody>
          <a:bodyPr wrap="square">
            <a:spAutoFit/>
          </a:bodyPr>
          <a:lstStyle/>
          <a:p>
            <a:r>
              <a:rPr lang="en-GB" sz="2800" dirty="0">
                <a:solidFill>
                  <a:schemeClr val="bg2">
                    <a:lumMod val="10000"/>
                  </a:schemeClr>
                </a:solidFill>
              </a:rPr>
              <a:t>Magnetic Particle Hyperthermia</a:t>
            </a:r>
            <a:endParaRPr lang="en-US" sz="2800" dirty="0">
              <a:solidFill>
                <a:schemeClr val="bg2">
                  <a:lumMod val="10000"/>
                </a:schemeClr>
              </a:solidFill>
            </a:endParaRPr>
          </a:p>
        </p:txBody>
      </p:sp>
      <p:sp>
        <p:nvSpPr>
          <p:cNvPr id="2" name="Slide Number Placeholder 1">
            <a:extLst>
              <a:ext uri="{FF2B5EF4-FFF2-40B4-BE49-F238E27FC236}">
                <a16:creationId xmlns:a16="http://schemas.microsoft.com/office/drawing/2014/main" id="{A69BA386-F5A0-4CA7-9D4F-829DC15149F2}"/>
              </a:ext>
            </a:extLst>
          </p:cNvPr>
          <p:cNvSpPr>
            <a:spLocks noGrp="1"/>
          </p:cNvSpPr>
          <p:nvPr>
            <p:ph type="sldNum" sz="quarter" idx="12"/>
          </p:nvPr>
        </p:nvSpPr>
        <p:spPr/>
        <p:txBody>
          <a:bodyPr/>
          <a:lstStyle/>
          <a:p>
            <a:fld id="{BFDFBF6D-78F9-4924-B854-B3D06287C8F4}" type="slidenum">
              <a:rPr lang="en-US" smtClean="0"/>
              <a:t>2</a:t>
            </a:fld>
            <a:endParaRPr lang="en-US"/>
          </a:p>
        </p:txBody>
      </p:sp>
      <p:sp>
        <p:nvSpPr>
          <p:cNvPr id="3" name="TextBox 2">
            <a:extLst>
              <a:ext uri="{FF2B5EF4-FFF2-40B4-BE49-F238E27FC236}">
                <a16:creationId xmlns:a16="http://schemas.microsoft.com/office/drawing/2014/main" id="{2510E317-05DD-41CB-AE28-D6CF6F8C2556}"/>
              </a:ext>
            </a:extLst>
          </p:cNvPr>
          <p:cNvSpPr txBox="1"/>
          <p:nvPr/>
        </p:nvSpPr>
        <p:spPr>
          <a:xfrm>
            <a:off x="86385" y="13251"/>
            <a:ext cx="2531555" cy="584775"/>
          </a:xfrm>
          <a:prstGeom prst="rect">
            <a:avLst/>
          </a:prstGeom>
          <a:noFill/>
        </p:spPr>
        <p:txBody>
          <a:bodyPr wrap="square" rtlCol="0">
            <a:spAutoFit/>
          </a:bodyPr>
          <a:lstStyle/>
          <a:p>
            <a:r>
              <a:rPr lang="en-US" sz="3200" b="1" i="1" dirty="0">
                <a:solidFill>
                  <a:srgbClr val="0070C0"/>
                </a:solidFill>
              </a:rPr>
              <a:t>NPRM 2025</a:t>
            </a:r>
          </a:p>
        </p:txBody>
      </p:sp>
      <p:pic>
        <p:nvPicPr>
          <p:cNvPr id="13" name="Picture 4">
            <a:extLst>
              <a:ext uri="{FF2B5EF4-FFF2-40B4-BE49-F238E27FC236}">
                <a16:creationId xmlns:a16="http://schemas.microsoft.com/office/drawing/2014/main" id="{363E6828-7FBE-49F4-A038-37E38E4568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4431" y="1354897"/>
            <a:ext cx="8237886" cy="3346454"/>
          </a:xfrm>
          <a:prstGeom prst="rect">
            <a:avLst/>
          </a:prstGeom>
        </p:spPr>
      </p:pic>
      <p:graphicFrame>
        <p:nvGraphicFramePr>
          <p:cNvPr id="16" name="Tabelle 6">
            <a:extLst>
              <a:ext uri="{FF2B5EF4-FFF2-40B4-BE49-F238E27FC236}">
                <a16:creationId xmlns:a16="http://schemas.microsoft.com/office/drawing/2014/main" id="{39F6C6E1-F4FF-45E3-8026-7E142FDB9972}"/>
              </a:ext>
            </a:extLst>
          </p:cNvPr>
          <p:cNvGraphicFramePr>
            <a:graphicFrameLocks noGrp="1"/>
          </p:cNvGraphicFramePr>
          <p:nvPr>
            <p:extLst>
              <p:ext uri="{D42A27DB-BD31-4B8C-83A1-F6EECF244321}">
                <p14:modId xmlns:p14="http://schemas.microsoft.com/office/powerpoint/2010/main" val="391664761"/>
              </p:ext>
            </p:extLst>
          </p:nvPr>
        </p:nvGraphicFramePr>
        <p:xfrm>
          <a:off x="587546" y="4953134"/>
          <a:ext cx="3317640" cy="1212216"/>
        </p:xfrm>
        <a:graphic>
          <a:graphicData uri="http://schemas.openxmlformats.org/drawingml/2006/table">
            <a:tbl>
              <a:tblPr firstRow="1" bandRow="1">
                <a:tableStyleId>{BC89EF96-8CEA-46FF-86C4-4CE0E7609802}</a:tableStyleId>
              </a:tblPr>
              <a:tblGrid>
                <a:gridCol w="1658820">
                  <a:extLst>
                    <a:ext uri="{9D8B030D-6E8A-4147-A177-3AD203B41FA5}">
                      <a16:colId xmlns:a16="http://schemas.microsoft.com/office/drawing/2014/main" val="20000"/>
                    </a:ext>
                  </a:extLst>
                </a:gridCol>
                <a:gridCol w="1658820">
                  <a:extLst>
                    <a:ext uri="{9D8B030D-6E8A-4147-A177-3AD203B41FA5}">
                      <a16:colId xmlns:a16="http://schemas.microsoft.com/office/drawing/2014/main" val="20001"/>
                    </a:ext>
                  </a:extLst>
                </a:gridCol>
              </a:tblGrid>
              <a:tr h="407994">
                <a:tc gridSpan="2">
                  <a:txBody>
                    <a:bodyPr/>
                    <a:lstStyle/>
                    <a:p>
                      <a:pPr algn="ctr"/>
                      <a:r>
                        <a:rPr lang="en-GB" sz="2000" b="1" u="none" strike="noStrike" kern="1200" baseline="0" dirty="0">
                          <a:solidFill>
                            <a:schemeClr val="tx1"/>
                          </a:solidFill>
                        </a:rPr>
                        <a:t>Applied magnetic field</a:t>
                      </a:r>
                      <a:endParaRPr lang="el-GR" sz="2000" b="1" kern="1200" dirty="0">
                        <a:solidFill>
                          <a:schemeClr val="tx1"/>
                        </a:solidFill>
                        <a:latin typeface="+mn-lt"/>
                        <a:ea typeface="+mn-ea"/>
                        <a:cs typeface="+mn-cs"/>
                      </a:endParaRPr>
                    </a:p>
                  </a:txBody>
                  <a:tcPr marL="91409" marR="91409" marT="45714" marB="45714"/>
                </a:tc>
                <a:tc hMerge="1">
                  <a:txBody>
                    <a:bodyPr/>
                    <a:lstStyle/>
                    <a:p>
                      <a:pPr algn="ctr"/>
                      <a:endParaRPr lang="el-G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07994">
                <a:tc>
                  <a:txBody>
                    <a:bodyPr/>
                    <a:lstStyle/>
                    <a:p>
                      <a:pPr algn="ctr"/>
                      <a:r>
                        <a:rPr lang="de-DE" sz="2000" kern="1200" dirty="0">
                          <a:solidFill>
                            <a:schemeClr val="tx1"/>
                          </a:solidFill>
                        </a:rPr>
                        <a:t>Frequency</a:t>
                      </a:r>
                      <a:endParaRPr lang="el-GR" sz="2000" kern="1200" dirty="0">
                        <a:solidFill>
                          <a:schemeClr val="tx1"/>
                        </a:solidFill>
                        <a:latin typeface="+mn-lt"/>
                        <a:ea typeface="+mn-ea"/>
                        <a:cs typeface="+mn-cs"/>
                      </a:endParaRPr>
                    </a:p>
                  </a:txBody>
                  <a:tcPr marL="91409" marR="91409" marT="45714" marB="45714"/>
                </a:tc>
                <a:tc>
                  <a:txBody>
                    <a:bodyPr/>
                    <a:lstStyle/>
                    <a:p>
                      <a:pPr algn="ctr"/>
                      <a:r>
                        <a:rPr lang="de-DE" sz="2000" dirty="0"/>
                        <a:t>Amplitude</a:t>
                      </a:r>
                      <a:endParaRPr lang="el-GR" sz="2000" dirty="0">
                        <a:latin typeface="Times New Roman" panose="02020603050405020304" pitchFamily="18" charset="0"/>
                        <a:cs typeface="Times New Roman" panose="02020603050405020304" pitchFamily="18" charset="0"/>
                      </a:endParaRPr>
                    </a:p>
                  </a:txBody>
                  <a:tcPr marL="91409" marR="91409" marT="45714" marB="45714"/>
                </a:tc>
                <a:extLst>
                  <a:ext uri="{0D108BD9-81ED-4DB2-BD59-A6C34878D82A}">
                    <a16:rowId xmlns:a16="http://schemas.microsoft.com/office/drawing/2014/main" val="10001"/>
                  </a:ext>
                </a:extLst>
              </a:tr>
              <a:tr h="3047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100-1000 kHz</a:t>
                      </a:r>
                      <a:endParaRPr lang="el-GR" sz="2000" dirty="0">
                        <a:latin typeface="Times New Roman" panose="02020603050405020304" pitchFamily="18" charset="0"/>
                        <a:cs typeface="Times New Roman" panose="02020603050405020304" pitchFamily="18" charset="0"/>
                      </a:endParaRPr>
                    </a:p>
                  </a:txBody>
                  <a:tcPr marL="91409" marR="91409" marT="45714" marB="45714"/>
                </a:tc>
                <a:tc>
                  <a:txBody>
                    <a:bodyPr/>
                    <a:lstStyle/>
                    <a:p>
                      <a:pPr algn="ctr"/>
                      <a:r>
                        <a:rPr lang="de-DE" sz="2000" dirty="0"/>
                        <a:t>10-100 kA/m</a:t>
                      </a:r>
                      <a:endParaRPr lang="el-GR" sz="2000" dirty="0">
                        <a:latin typeface="Times New Roman" panose="02020603050405020304" pitchFamily="18" charset="0"/>
                        <a:cs typeface="Times New Roman" panose="02020603050405020304" pitchFamily="18" charset="0"/>
                      </a:endParaRPr>
                    </a:p>
                  </a:txBody>
                  <a:tcPr marL="91409" marR="91409" marT="45714" marB="45714"/>
                </a:tc>
                <a:extLst>
                  <a:ext uri="{0D108BD9-81ED-4DB2-BD59-A6C34878D82A}">
                    <a16:rowId xmlns:a16="http://schemas.microsoft.com/office/drawing/2014/main" val="10002"/>
                  </a:ext>
                </a:extLst>
              </a:tr>
            </a:tbl>
          </a:graphicData>
        </a:graphic>
      </p:graphicFrame>
      <p:pic>
        <p:nvPicPr>
          <p:cNvPr id="17" name="Picture 2">
            <a:extLst>
              <a:ext uri="{FF2B5EF4-FFF2-40B4-BE49-F238E27FC236}">
                <a16:creationId xmlns:a16="http://schemas.microsoft.com/office/drawing/2014/main" id="{68F9081A-80A7-4B75-963D-6E3458ECE4E3}"/>
              </a:ext>
            </a:extLst>
          </p:cNvPr>
          <p:cNvPicPr>
            <a:picLocks noChangeAspect="1"/>
          </p:cNvPicPr>
          <p:nvPr/>
        </p:nvPicPr>
        <p:blipFill>
          <a:blip r:embed="rId5"/>
          <a:stretch>
            <a:fillRect/>
          </a:stretch>
        </p:blipFill>
        <p:spPr>
          <a:xfrm>
            <a:off x="8564947" y="3596028"/>
            <a:ext cx="3081000" cy="2714212"/>
          </a:xfrm>
          <a:prstGeom prst="rect">
            <a:avLst/>
          </a:prstGeom>
        </p:spPr>
      </p:pic>
      <p:pic>
        <p:nvPicPr>
          <p:cNvPr id="11" name="Picture 16">
            <a:extLst>
              <a:ext uri="{FF2B5EF4-FFF2-40B4-BE49-F238E27FC236}">
                <a16:creationId xmlns:a16="http://schemas.microsoft.com/office/drawing/2014/main" id="{2E6BE3F5-6F4B-4056-A01E-A166917B73D6}"/>
              </a:ext>
            </a:extLst>
          </p:cNvPr>
          <p:cNvPicPr>
            <a:picLocks noChangeAspect="1"/>
          </p:cNvPicPr>
          <p:nvPr/>
        </p:nvPicPr>
        <p:blipFill>
          <a:blip r:embed="rId6"/>
          <a:stretch>
            <a:fillRect/>
          </a:stretch>
        </p:blipFill>
        <p:spPr>
          <a:xfrm>
            <a:off x="8833223" y="1853212"/>
            <a:ext cx="2569500" cy="1408760"/>
          </a:xfrm>
          <a:prstGeom prst="rect">
            <a:avLst/>
          </a:prstGeom>
        </p:spPr>
      </p:pic>
    </p:spTree>
    <p:extLst>
      <p:ext uri="{BB962C8B-B14F-4D97-AF65-F5344CB8AC3E}">
        <p14:creationId xmlns:p14="http://schemas.microsoft.com/office/powerpoint/2010/main" val="358317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AEF5CD-A2EC-4F02-A8E5-0D7BA68BAF41}" type="slidenum">
              <a:rPr lang="de-DE" altLang="el-GR">
                <a:solidFill>
                  <a:schemeClr val="tx2"/>
                </a:solidFill>
              </a:rPr>
              <a:pPr/>
              <a:t>20</a:t>
            </a:fld>
            <a:endParaRPr lang="de-DE" altLang="el-GR" dirty="0">
              <a:solidFill>
                <a:schemeClr val="tx2"/>
              </a:solidFill>
            </a:endParaRPr>
          </a:p>
        </p:txBody>
      </p:sp>
      <p:sp>
        <p:nvSpPr>
          <p:cNvPr id="13" name="TextBox 12">
            <a:extLst>
              <a:ext uri="{FF2B5EF4-FFF2-40B4-BE49-F238E27FC236}">
                <a16:creationId xmlns:a16="http://schemas.microsoft.com/office/drawing/2014/main" id="{9BC08F25-5CFC-490F-A2CA-8F39292B2E02}"/>
              </a:ext>
            </a:extLst>
          </p:cNvPr>
          <p:cNvSpPr txBox="1"/>
          <p:nvPr/>
        </p:nvSpPr>
        <p:spPr>
          <a:xfrm>
            <a:off x="304859" y="5604810"/>
            <a:ext cx="6096000" cy="369332"/>
          </a:xfrm>
          <a:prstGeom prst="rect">
            <a:avLst/>
          </a:prstGeom>
          <a:noFill/>
        </p:spPr>
        <p:txBody>
          <a:bodyPr wrap="square">
            <a:spAutoFit/>
          </a:bodyPr>
          <a:lstStyle/>
          <a:p>
            <a:r>
              <a:rPr lang="en-US" dirty="0"/>
              <a:t>https://www.nanothermtx.com/</a:t>
            </a:r>
          </a:p>
        </p:txBody>
      </p:sp>
      <p:pic>
        <p:nvPicPr>
          <p:cNvPr id="7" name="Picture 6">
            <a:extLst>
              <a:ext uri="{FF2B5EF4-FFF2-40B4-BE49-F238E27FC236}">
                <a16:creationId xmlns:a16="http://schemas.microsoft.com/office/drawing/2014/main" id="{6AD36AA2-498F-411A-BA6F-4670D57ECE7D}"/>
              </a:ext>
            </a:extLst>
          </p:cNvPr>
          <p:cNvPicPr>
            <a:picLocks noChangeAspect="1"/>
          </p:cNvPicPr>
          <p:nvPr/>
        </p:nvPicPr>
        <p:blipFill>
          <a:blip r:embed="rId3"/>
          <a:stretch>
            <a:fillRect/>
          </a:stretch>
        </p:blipFill>
        <p:spPr>
          <a:xfrm>
            <a:off x="304859" y="1150374"/>
            <a:ext cx="11759262" cy="4195516"/>
          </a:xfrm>
          <a:prstGeom prst="rect">
            <a:avLst/>
          </a:prstGeom>
        </p:spPr>
      </p:pic>
      <p:sp>
        <p:nvSpPr>
          <p:cNvPr id="16" name="Rectangle 15">
            <a:extLst>
              <a:ext uri="{FF2B5EF4-FFF2-40B4-BE49-F238E27FC236}">
                <a16:creationId xmlns:a16="http://schemas.microsoft.com/office/drawing/2014/main" id="{734E230A-9ED7-4516-B835-141ECA193116}"/>
              </a:ext>
            </a:extLst>
          </p:cNvPr>
          <p:cNvSpPr/>
          <p:nvPr/>
        </p:nvSpPr>
        <p:spPr>
          <a:xfrm>
            <a:off x="0" y="0"/>
            <a:ext cx="12192000" cy="8198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el-GR" sz="2400" b="1" dirty="0" err="1">
                <a:solidFill>
                  <a:schemeClr val="tx1"/>
                </a:solidFill>
                <a:latin typeface="Times New Roman" panose="02020603050405020304" pitchFamily="18" charset="0"/>
                <a:cs typeface="Times New Roman" panose="02020603050405020304" pitchFamily="18" charset="0"/>
              </a:rPr>
              <a:t>Magnetic</a:t>
            </a:r>
            <a:r>
              <a:rPr lang="de-DE" altLang="el-GR" sz="2400" b="1" dirty="0">
                <a:solidFill>
                  <a:schemeClr val="tx1"/>
                </a:solidFill>
                <a:latin typeface="Times New Roman" panose="02020603050405020304" pitchFamily="18" charset="0"/>
                <a:cs typeface="Times New Roman" panose="02020603050405020304" pitchFamily="18" charset="0"/>
              </a:rPr>
              <a:t> </a:t>
            </a:r>
            <a:r>
              <a:rPr lang="de-DE" altLang="el-GR" sz="2400" b="1" dirty="0" err="1">
                <a:solidFill>
                  <a:schemeClr val="tx1"/>
                </a:solidFill>
                <a:latin typeface="Times New Roman" panose="02020603050405020304" pitchFamily="18" charset="0"/>
                <a:cs typeface="Times New Roman" panose="02020603050405020304" pitchFamily="18" charset="0"/>
              </a:rPr>
              <a:t>Particle</a:t>
            </a:r>
            <a:r>
              <a:rPr lang="de-DE" altLang="el-GR" sz="2400" b="1" dirty="0">
                <a:solidFill>
                  <a:schemeClr val="tx1"/>
                </a:solidFill>
                <a:latin typeface="Times New Roman" panose="02020603050405020304" pitchFamily="18" charset="0"/>
                <a:cs typeface="Times New Roman" panose="02020603050405020304" pitchFamily="18" charset="0"/>
              </a:rPr>
              <a:t> </a:t>
            </a:r>
            <a:r>
              <a:rPr lang="de-DE" altLang="el-GR" sz="2400" b="1" dirty="0" err="1">
                <a:solidFill>
                  <a:schemeClr val="tx1"/>
                </a:solidFill>
                <a:latin typeface="Times New Roman" panose="02020603050405020304" pitchFamily="18" charset="0"/>
                <a:cs typeface="Times New Roman" panose="02020603050405020304" pitchFamily="18" charset="0"/>
              </a:rPr>
              <a:t>Hyperthermia</a:t>
            </a:r>
            <a:r>
              <a:rPr lang="de-DE" altLang="el-GR" sz="2400" b="1" dirty="0">
                <a:solidFill>
                  <a:schemeClr val="tx1"/>
                </a:solidFill>
                <a:latin typeface="Times New Roman" panose="02020603050405020304" pitchFamily="18" charset="0"/>
                <a:cs typeface="Times New Roman" panose="02020603050405020304" pitchFamily="18" charset="0"/>
              </a:rPr>
              <a:t> (MPH)</a:t>
            </a:r>
            <a:endParaRPr lang="el-GR" altLang="el-GR"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77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9525" y="-25401"/>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3169920" y="124126"/>
            <a:ext cx="7618524" cy="523220"/>
          </a:xfrm>
          <a:prstGeom prst="rect">
            <a:avLst/>
          </a:prstGeom>
          <a:noFill/>
        </p:spPr>
        <p:txBody>
          <a:bodyPr wrap="square">
            <a:spAutoFit/>
          </a:bodyPr>
          <a:lstStyle/>
          <a:p>
            <a:r>
              <a:rPr lang="en-GB" sz="2800" dirty="0">
                <a:solidFill>
                  <a:schemeClr val="bg2">
                    <a:lumMod val="10000"/>
                  </a:schemeClr>
                </a:solidFill>
              </a:rPr>
              <a:t> Synthesis of Fe-Fe</a:t>
            </a:r>
            <a:r>
              <a:rPr lang="en-GB" sz="2800" baseline="-25000" dirty="0">
                <a:solidFill>
                  <a:schemeClr val="bg2">
                    <a:lumMod val="10000"/>
                  </a:schemeClr>
                </a:solidFill>
              </a:rPr>
              <a:t>3</a:t>
            </a:r>
            <a:r>
              <a:rPr lang="en-GB" sz="2800" dirty="0">
                <a:solidFill>
                  <a:schemeClr val="bg2">
                    <a:lumMod val="10000"/>
                  </a:schemeClr>
                </a:solidFill>
              </a:rPr>
              <a:t>C core-shell nanoparticles</a:t>
            </a:r>
          </a:p>
        </p:txBody>
      </p:sp>
      <p:sp>
        <p:nvSpPr>
          <p:cNvPr id="2" name="Slide Number Placeholder 1">
            <a:extLst>
              <a:ext uri="{FF2B5EF4-FFF2-40B4-BE49-F238E27FC236}">
                <a16:creationId xmlns:a16="http://schemas.microsoft.com/office/drawing/2014/main" id="{A69BA386-F5A0-4CA7-9D4F-829DC15149F2}"/>
              </a:ext>
            </a:extLst>
          </p:cNvPr>
          <p:cNvSpPr>
            <a:spLocks noGrp="1"/>
          </p:cNvSpPr>
          <p:nvPr>
            <p:ph type="sldNum" sz="quarter" idx="12"/>
          </p:nvPr>
        </p:nvSpPr>
        <p:spPr/>
        <p:txBody>
          <a:bodyPr/>
          <a:lstStyle/>
          <a:p>
            <a:fld id="{BFDFBF6D-78F9-4924-B854-B3D06287C8F4}" type="slidenum">
              <a:rPr lang="en-US" smtClean="0"/>
              <a:t>3</a:t>
            </a:fld>
            <a:endParaRPr lang="en-US"/>
          </a:p>
        </p:txBody>
      </p:sp>
      <p:grpSp>
        <p:nvGrpSpPr>
          <p:cNvPr id="17" name="Group 16">
            <a:extLst>
              <a:ext uri="{FF2B5EF4-FFF2-40B4-BE49-F238E27FC236}">
                <a16:creationId xmlns:a16="http://schemas.microsoft.com/office/drawing/2014/main" id="{22750EF0-53FE-4C6B-9E1D-09BD91E88A87}"/>
              </a:ext>
            </a:extLst>
          </p:cNvPr>
          <p:cNvGrpSpPr/>
          <p:nvPr/>
        </p:nvGrpSpPr>
        <p:grpSpPr>
          <a:xfrm>
            <a:off x="2284188" y="1472786"/>
            <a:ext cx="5279740" cy="1729831"/>
            <a:chOff x="2310259" y="836292"/>
            <a:chExt cx="5279740" cy="1729831"/>
          </a:xfrm>
        </p:grpSpPr>
        <p:cxnSp>
          <p:nvCxnSpPr>
            <p:cNvPr id="20" name="Straight Arrow Connector 19">
              <a:extLst>
                <a:ext uri="{FF2B5EF4-FFF2-40B4-BE49-F238E27FC236}">
                  <a16:creationId xmlns:a16="http://schemas.microsoft.com/office/drawing/2014/main" id="{2764DB0A-DAB4-4ECA-9DD5-1AB44A54106D}"/>
                </a:ext>
              </a:extLst>
            </p:cNvPr>
            <p:cNvCxnSpPr/>
            <p:nvPr/>
          </p:nvCxnSpPr>
          <p:spPr>
            <a:xfrm>
              <a:off x="2310259" y="1600819"/>
              <a:ext cx="105783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CCA8986E-2A1F-4D48-9BE0-DAA99A1C482A}"/>
                </a:ext>
              </a:extLst>
            </p:cNvPr>
            <p:cNvGrpSpPr/>
            <p:nvPr/>
          </p:nvGrpSpPr>
          <p:grpSpPr>
            <a:xfrm>
              <a:off x="3480268" y="963208"/>
              <a:ext cx="1402378" cy="1234407"/>
              <a:chOff x="3707081" y="677981"/>
              <a:chExt cx="1402378" cy="1234407"/>
            </a:xfrm>
          </p:grpSpPr>
          <p:grpSp>
            <p:nvGrpSpPr>
              <p:cNvPr id="44" name="Group 43">
                <a:extLst>
                  <a:ext uri="{FF2B5EF4-FFF2-40B4-BE49-F238E27FC236}">
                    <a16:creationId xmlns:a16="http://schemas.microsoft.com/office/drawing/2014/main" id="{5D78D485-4E83-4D1A-A5F2-A30745E26E92}"/>
                  </a:ext>
                </a:extLst>
              </p:cNvPr>
              <p:cNvGrpSpPr/>
              <p:nvPr/>
            </p:nvGrpSpPr>
            <p:grpSpPr>
              <a:xfrm>
                <a:off x="4138331" y="677981"/>
                <a:ext cx="684419" cy="616758"/>
                <a:chOff x="3783281" y="1435630"/>
                <a:chExt cx="684419" cy="616758"/>
              </a:xfrm>
            </p:grpSpPr>
            <p:sp>
              <p:nvSpPr>
                <p:cNvPr id="103" name="Блок-схема: узел 200">
                  <a:extLst>
                    <a:ext uri="{FF2B5EF4-FFF2-40B4-BE49-F238E27FC236}">
                      <a16:creationId xmlns:a16="http://schemas.microsoft.com/office/drawing/2014/main" id="{E948738B-BF2D-4337-A4DA-E4B6BC3B4517}"/>
                    </a:ext>
                  </a:extLst>
                </p:cNvPr>
                <p:cNvSpPr/>
                <p:nvPr/>
              </p:nvSpPr>
              <p:spPr>
                <a:xfrm flipH="1" flipV="1">
                  <a:off x="395984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Блок-схема: узел 200">
                  <a:extLst>
                    <a:ext uri="{FF2B5EF4-FFF2-40B4-BE49-F238E27FC236}">
                      <a16:creationId xmlns:a16="http://schemas.microsoft.com/office/drawing/2014/main" id="{E951E629-A63E-4BD0-B841-6318B577DDDA}"/>
                    </a:ext>
                  </a:extLst>
                </p:cNvPr>
                <p:cNvSpPr/>
                <p:nvPr/>
              </p:nvSpPr>
              <p:spPr>
                <a:xfrm flipH="1" flipV="1">
                  <a:off x="4017636" y="1681496"/>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Блок-схема: узел 200">
                  <a:extLst>
                    <a:ext uri="{FF2B5EF4-FFF2-40B4-BE49-F238E27FC236}">
                      <a16:creationId xmlns:a16="http://schemas.microsoft.com/office/drawing/2014/main" id="{BAF764B2-7FA3-44E4-A909-8D6482E7D97C}"/>
                    </a:ext>
                  </a:extLst>
                </p:cNvPr>
                <p:cNvSpPr/>
                <p:nvPr/>
              </p:nvSpPr>
              <p:spPr>
                <a:xfrm flipH="1" flipV="1">
                  <a:off x="4131291" y="1724783"/>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Блок-схема: узел 200">
                  <a:extLst>
                    <a:ext uri="{FF2B5EF4-FFF2-40B4-BE49-F238E27FC236}">
                      <a16:creationId xmlns:a16="http://schemas.microsoft.com/office/drawing/2014/main" id="{28F0A3CD-F43D-4C50-92DE-FC80C5F84743}"/>
                    </a:ext>
                  </a:extLst>
                </p:cNvPr>
                <p:cNvSpPr/>
                <p:nvPr/>
              </p:nvSpPr>
              <p:spPr>
                <a:xfrm flipH="1" flipV="1">
                  <a:off x="3915391" y="1732032"/>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Блок-схема: узел 200">
                  <a:extLst>
                    <a:ext uri="{FF2B5EF4-FFF2-40B4-BE49-F238E27FC236}">
                      <a16:creationId xmlns:a16="http://schemas.microsoft.com/office/drawing/2014/main" id="{F6BDDD09-CA85-4B02-A425-4C370FA47D21}"/>
                    </a:ext>
                  </a:extLst>
                </p:cNvPr>
                <p:cNvSpPr/>
                <p:nvPr/>
              </p:nvSpPr>
              <p:spPr>
                <a:xfrm flipH="1" flipV="1">
                  <a:off x="4043681" y="181607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Блок-схема: узел 200">
                  <a:extLst>
                    <a:ext uri="{FF2B5EF4-FFF2-40B4-BE49-F238E27FC236}">
                      <a16:creationId xmlns:a16="http://schemas.microsoft.com/office/drawing/2014/main" id="{FB4E71E5-6455-43B5-A165-012A8FC96713}"/>
                    </a:ext>
                  </a:extLst>
                </p:cNvPr>
                <p:cNvSpPr/>
                <p:nvPr/>
              </p:nvSpPr>
              <p:spPr>
                <a:xfrm flipH="1" flipV="1">
                  <a:off x="410589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Блок-схема: узел 200">
                  <a:extLst>
                    <a:ext uri="{FF2B5EF4-FFF2-40B4-BE49-F238E27FC236}">
                      <a16:creationId xmlns:a16="http://schemas.microsoft.com/office/drawing/2014/main" id="{15385C23-09EA-411D-B609-E08AF0C2DC6B}"/>
                    </a:ext>
                  </a:extLst>
                </p:cNvPr>
                <p:cNvSpPr/>
                <p:nvPr/>
              </p:nvSpPr>
              <p:spPr>
                <a:xfrm flipH="1" flipV="1">
                  <a:off x="4169391" y="1828771"/>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Блок-схема: узел 200">
                  <a:extLst>
                    <a:ext uri="{FF2B5EF4-FFF2-40B4-BE49-F238E27FC236}">
                      <a16:creationId xmlns:a16="http://schemas.microsoft.com/office/drawing/2014/main" id="{85BBC684-F262-4E74-87E4-704D73670B40}"/>
                    </a:ext>
                  </a:extLst>
                </p:cNvPr>
                <p:cNvSpPr/>
                <p:nvPr/>
              </p:nvSpPr>
              <p:spPr>
                <a:xfrm flipH="1" flipV="1">
                  <a:off x="4199851" y="1552120"/>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Блок-схема: узел 200">
                  <a:extLst>
                    <a:ext uri="{FF2B5EF4-FFF2-40B4-BE49-F238E27FC236}">
                      <a16:creationId xmlns:a16="http://schemas.microsoft.com/office/drawing/2014/main" id="{97FCC9B0-82B7-4E5F-8A34-F752F4B387F5}"/>
                    </a:ext>
                  </a:extLst>
                </p:cNvPr>
                <p:cNvSpPr/>
                <p:nvPr/>
              </p:nvSpPr>
              <p:spPr>
                <a:xfrm flipH="1" flipV="1">
                  <a:off x="4251941" y="1797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Блок-схема: узел 200">
                  <a:extLst>
                    <a:ext uri="{FF2B5EF4-FFF2-40B4-BE49-F238E27FC236}">
                      <a16:creationId xmlns:a16="http://schemas.microsoft.com/office/drawing/2014/main" id="{474F6984-7AB1-49D9-9150-06EFD6A4EF65}"/>
                    </a:ext>
                  </a:extLst>
                </p:cNvPr>
                <p:cNvSpPr/>
                <p:nvPr/>
              </p:nvSpPr>
              <p:spPr>
                <a:xfrm flipH="1" flipV="1">
                  <a:off x="4244946" y="1659455"/>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Блок-схема: узел 200">
                  <a:extLst>
                    <a:ext uri="{FF2B5EF4-FFF2-40B4-BE49-F238E27FC236}">
                      <a16:creationId xmlns:a16="http://schemas.microsoft.com/office/drawing/2014/main" id="{75C5D0FC-7664-4DA7-AA4A-7C39C53712C8}"/>
                    </a:ext>
                  </a:extLst>
                </p:cNvPr>
                <p:cNvSpPr/>
                <p:nvPr/>
              </p:nvSpPr>
              <p:spPr>
                <a:xfrm flipH="1" flipV="1">
                  <a:off x="3943966" y="1865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Блок-схема: узел 200">
                  <a:extLst>
                    <a:ext uri="{FF2B5EF4-FFF2-40B4-BE49-F238E27FC236}">
                      <a16:creationId xmlns:a16="http://schemas.microsoft.com/office/drawing/2014/main" id="{F41B80C8-CAF9-4A2E-968F-B27D8AB698ED}"/>
                    </a:ext>
                  </a:extLst>
                </p:cNvPr>
                <p:cNvSpPr/>
                <p:nvPr/>
              </p:nvSpPr>
              <p:spPr>
                <a:xfrm flipH="1" flipV="1">
                  <a:off x="4368771" y="184398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5" name="Блок-схема: узел 200">
                  <a:extLst>
                    <a:ext uri="{FF2B5EF4-FFF2-40B4-BE49-F238E27FC236}">
                      <a16:creationId xmlns:a16="http://schemas.microsoft.com/office/drawing/2014/main" id="{57AFC8DD-7F38-4023-82F7-8C4DBAD23033}"/>
                    </a:ext>
                  </a:extLst>
                </p:cNvPr>
                <p:cNvSpPr/>
                <p:nvPr/>
              </p:nvSpPr>
              <p:spPr>
                <a:xfrm flipH="1" flipV="1">
                  <a:off x="4369795" y="1708045"/>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Блок-схема: узел 200">
                  <a:extLst>
                    <a:ext uri="{FF2B5EF4-FFF2-40B4-BE49-F238E27FC236}">
                      <a16:creationId xmlns:a16="http://schemas.microsoft.com/office/drawing/2014/main" id="{5A790650-2028-41A2-B511-22825D8D6DD9}"/>
                    </a:ext>
                  </a:extLst>
                </p:cNvPr>
                <p:cNvSpPr/>
                <p:nvPr/>
              </p:nvSpPr>
              <p:spPr>
                <a:xfrm flipH="1" flipV="1">
                  <a:off x="4277986" y="195954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Блок-схема: узел 200">
                  <a:extLst>
                    <a:ext uri="{FF2B5EF4-FFF2-40B4-BE49-F238E27FC236}">
                      <a16:creationId xmlns:a16="http://schemas.microsoft.com/office/drawing/2014/main" id="{27C61C74-0542-4435-AF9D-71A727423B35}"/>
                    </a:ext>
                  </a:extLst>
                </p:cNvPr>
                <p:cNvSpPr/>
                <p:nvPr/>
              </p:nvSpPr>
              <p:spPr>
                <a:xfrm flipH="1" flipV="1">
                  <a:off x="4319856" y="1572108"/>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Блок-схема: узел 200">
                  <a:extLst>
                    <a:ext uri="{FF2B5EF4-FFF2-40B4-BE49-F238E27FC236}">
                      <a16:creationId xmlns:a16="http://schemas.microsoft.com/office/drawing/2014/main" id="{6E392B18-8313-48DE-ABBD-6E1F83EA8CA3}"/>
                    </a:ext>
                  </a:extLst>
                </p:cNvPr>
                <p:cNvSpPr/>
                <p:nvPr/>
              </p:nvSpPr>
              <p:spPr>
                <a:xfrm flipH="1" flipV="1">
                  <a:off x="4421981" y="162469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Блок-схема: узел 200">
                  <a:extLst>
                    <a:ext uri="{FF2B5EF4-FFF2-40B4-BE49-F238E27FC236}">
                      <a16:creationId xmlns:a16="http://schemas.microsoft.com/office/drawing/2014/main" id="{5B71C32C-10BF-4627-A1FF-ED0251E36F14}"/>
                    </a:ext>
                  </a:extLst>
                </p:cNvPr>
                <p:cNvSpPr/>
                <p:nvPr/>
              </p:nvSpPr>
              <p:spPr>
                <a:xfrm flipH="1" flipV="1">
                  <a:off x="4173666" y="195096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Блок-схема: узел 200">
                  <a:extLst>
                    <a:ext uri="{FF2B5EF4-FFF2-40B4-BE49-F238E27FC236}">
                      <a16:creationId xmlns:a16="http://schemas.microsoft.com/office/drawing/2014/main" id="{A9FD9D32-88BE-448A-8DE3-34307BA89D73}"/>
                    </a:ext>
                  </a:extLst>
                </p:cNvPr>
                <p:cNvSpPr/>
                <p:nvPr/>
              </p:nvSpPr>
              <p:spPr>
                <a:xfrm flipH="1" flipV="1">
                  <a:off x="4062731"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Блок-схема: узел 200">
                  <a:extLst>
                    <a:ext uri="{FF2B5EF4-FFF2-40B4-BE49-F238E27FC236}">
                      <a16:creationId xmlns:a16="http://schemas.microsoft.com/office/drawing/2014/main" id="{F7E5B944-5348-448C-8727-47D4AFC5A06F}"/>
                    </a:ext>
                  </a:extLst>
                </p:cNvPr>
                <p:cNvSpPr/>
                <p:nvPr/>
              </p:nvSpPr>
              <p:spPr>
                <a:xfrm flipH="1" flipV="1">
                  <a:off x="3946496" y="200666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Блок-схема: узел 200">
                  <a:extLst>
                    <a:ext uri="{FF2B5EF4-FFF2-40B4-BE49-F238E27FC236}">
                      <a16:creationId xmlns:a16="http://schemas.microsoft.com/office/drawing/2014/main" id="{06611BC9-A490-47AF-B0B2-D3DCE2B08E31}"/>
                    </a:ext>
                  </a:extLst>
                </p:cNvPr>
                <p:cNvSpPr/>
                <p:nvPr/>
              </p:nvSpPr>
              <p:spPr>
                <a:xfrm flipH="1" flipV="1">
                  <a:off x="3844301" y="1836354"/>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Блок-схема: узел 200">
                  <a:extLst>
                    <a:ext uri="{FF2B5EF4-FFF2-40B4-BE49-F238E27FC236}">
                      <a16:creationId xmlns:a16="http://schemas.microsoft.com/office/drawing/2014/main" id="{DB4786CC-7BF6-403D-897A-86CBF0612B1A}"/>
                    </a:ext>
                  </a:extLst>
                </p:cNvPr>
                <p:cNvSpPr/>
                <p:nvPr/>
              </p:nvSpPr>
              <p:spPr>
                <a:xfrm flipH="1" flipV="1">
                  <a:off x="4404341" y="194945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Блок-схема: узел 200">
                  <a:extLst>
                    <a:ext uri="{FF2B5EF4-FFF2-40B4-BE49-F238E27FC236}">
                      <a16:creationId xmlns:a16="http://schemas.microsoft.com/office/drawing/2014/main" id="{19508FAE-3E15-4DA8-861F-D14A60641AA6}"/>
                    </a:ext>
                  </a:extLst>
                </p:cNvPr>
                <p:cNvSpPr/>
                <p:nvPr/>
              </p:nvSpPr>
              <p:spPr>
                <a:xfrm flipH="1" flipV="1">
                  <a:off x="3846186" y="162520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Блок-схема: узел 200">
                  <a:extLst>
                    <a:ext uri="{FF2B5EF4-FFF2-40B4-BE49-F238E27FC236}">
                      <a16:creationId xmlns:a16="http://schemas.microsoft.com/office/drawing/2014/main" id="{A61DD0BC-37D0-4011-BB42-127DB86282CC}"/>
                    </a:ext>
                  </a:extLst>
                </p:cNvPr>
                <p:cNvSpPr/>
                <p:nvPr/>
              </p:nvSpPr>
              <p:spPr>
                <a:xfrm flipH="1" flipV="1">
                  <a:off x="3856306"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Блок-схема: узел 200">
                  <a:extLst>
                    <a:ext uri="{FF2B5EF4-FFF2-40B4-BE49-F238E27FC236}">
                      <a16:creationId xmlns:a16="http://schemas.microsoft.com/office/drawing/2014/main" id="{50CCCCFE-6F5A-40BC-AA4A-54A10967ACA2}"/>
                    </a:ext>
                  </a:extLst>
                </p:cNvPr>
                <p:cNvSpPr/>
                <p:nvPr/>
              </p:nvSpPr>
              <p:spPr>
                <a:xfrm flipH="1" flipV="1">
                  <a:off x="3783281" y="174433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Блок-схема: узел 200">
                  <a:extLst>
                    <a:ext uri="{FF2B5EF4-FFF2-40B4-BE49-F238E27FC236}">
                      <a16:creationId xmlns:a16="http://schemas.microsoft.com/office/drawing/2014/main" id="{293FAAEF-210F-42C9-B92D-3C136A50B3AB}"/>
                    </a:ext>
                  </a:extLst>
                </p:cNvPr>
                <p:cNvSpPr/>
                <p:nvPr/>
              </p:nvSpPr>
              <p:spPr>
                <a:xfrm flipH="1" flipV="1">
                  <a:off x="3869006" y="148662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Блок-схема: узел 200">
                  <a:extLst>
                    <a:ext uri="{FF2B5EF4-FFF2-40B4-BE49-F238E27FC236}">
                      <a16:creationId xmlns:a16="http://schemas.microsoft.com/office/drawing/2014/main" id="{7A183E57-170C-4EBC-A894-FC7AD84ABD8A}"/>
                    </a:ext>
                  </a:extLst>
                </p:cNvPr>
                <p:cNvSpPr/>
                <p:nvPr/>
              </p:nvSpPr>
              <p:spPr>
                <a:xfrm flipH="1" flipV="1">
                  <a:off x="4251941" y="146054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Блок-схема: узел 200">
                  <a:extLst>
                    <a:ext uri="{FF2B5EF4-FFF2-40B4-BE49-F238E27FC236}">
                      <a16:creationId xmlns:a16="http://schemas.microsoft.com/office/drawing/2014/main" id="{166190B8-9D81-4868-95DB-2A3AA4BEA476}"/>
                    </a:ext>
                  </a:extLst>
                </p:cNvPr>
                <p:cNvSpPr/>
                <p:nvPr/>
              </p:nvSpPr>
              <p:spPr>
                <a:xfrm flipH="1" flipV="1">
                  <a:off x="4135706" y="143563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Блок-схема: узел 200">
                  <a:extLst>
                    <a:ext uri="{FF2B5EF4-FFF2-40B4-BE49-F238E27FC236}">
                      <a16:creationId xmlns:a16="http://schemas.microsoft.com/office/drawing/2014/main" id="{FD674F95-520E-468A-965B-0D8A33391F4A}"/>
                    </a:ext>
                  </a:extLst>
                </p:cNvPr>
                <p:cNvSpPr/>
                <p:nvPr/>
              </p:nvSpPr>
              <p:spPr>
                <a:xfrm flipH="1" flipV="1">
                  <a:off x="4036636" y="151764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8591E35-919B-4FD9-BBDD-50C69005D2E6}"/>
                  </a:ext>
                </a:extLst>
              </p:cNvPr>
              <p:cNvGrpSpPr/>
              <p:nvPr/>
            </p:nvGrpSpPr>
            <p:grpSpPr>
              <a:xfrm>
                <a:off x="4425040" y="1295630"/>
                <a:ext cx="684419" cy="616758"/>
                <a:chOff x="3783281" y="1435630"/>
                <a:chExt cx="684419" cy="616758"/>
              </a:xfrm>
            </p:grpSpPr>
            <p:sp>
              <p:nvSpPr>
                <p:cNvPr id="75" name="Блок-схема: узел 200">
                  <a:extLst>
                    <a:ext uri="{FF2B5EF4-FFF2-40B4-BE49-F238E27FC236}">
                      <a16:creationId xmlns:a16="http://schemas.microsoft.com/office/drawing/2014/main" id="{C8B07CCF-7CF8-4FA7-83E4-FA7A6CE72355}"/>
                    </a:ext>
                  </a:extLst>
                </p:cNvPr>
                <p:cNvSpPr/>
                <p:nvPr/>
              </p:nvSpPr>
              <p:spPr>
                <a:xfrm flipH="1" flipV="1">
                  <a:off x="395984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Блок-схема: узел 200">
                  <a:extLst>
                    <a:ext uri="{FF2B5EF4-FFF2-40B4-BE49-F238E27FC236}">
                      <a16:creationId xmlns:a16="http://schemas.microsoft.com/office/drawing/2014/main" id="{28FD42B1-AAD6-4561-8177-D57DF1212B18}"/>
                    </a:ext>
                  </a:extLst>
                </p:cNvPr>
                <p:cNvSpPr/>
                <p:nvPr/>
              </p:nvSpPr>
              <p:spPr>
                <a:xfrm flipH="1" flipV="1">
                  <a:off x="4017636" y="1681496"/>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Блок-схема: узел 200">
                  <a:extLst>
                    <a:ext uri="{FF2B5EF4-FFF2-40B4-BE49-F238E27FC236}">
                      <a16:creationId xmlns:a16="http://schemas.microsoft.com/office/drawing/2014/main" id="{8A26E597-BE94-4180-B28F-7DFD5B910889}"/>
                    </a:ext>
                  </a:extLst>
                </p:cNvPr>
                <p:cNvSpPr/>
                <p:nvPr/>
              </p:nvSpPr>
              <p:spPr>
                <a:xfrm flipH="1" flipV="1">
                  <a:off x="4131291" y="1724783"/>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Блок-схема: узел 200">
                  <a:extLst>
                    <a:ext uri="{FF2B5EF4-FFF2-40B4-BE49-F238E27FC236}">
                      <a16:creationId xmlns:a16="http://schemas.microsoft.com/office/drawing/2014/main" id="{D177A327-0C68-44DF-8399-6A55800E6FA6}"/>
                    </a:ext>
                  </a:extLst>
                </p:cNvPr>
                <p:cNvSpPr/>
                <p:nvPr/>
              </p:nvSpPr>
              <p:spPr>
                <a:xfrm flipH="1" flipV="1">
                  <a:off x="3915391" y="1732032"/>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Блок-схема: узел 200">
                  <a:extLst>
                    <a:ext uri="{FF2B5EF4-FFF2-40B4-BE49-F238E27FC236}">
                      <a16:creationId xmlns:a16="http://schemas.microsoft.com/office/drawing/2014/main" id="{94963A5C-6CE9-4C06-9EF5-96DCCD14C4B1}"/>
                    </a:ext>
                  </a:extLst>
                </p:cNvPr>
                <p:cNvSpPr/>
                <p:nvPr/>
              </p:nvSpPr>
              <p:spPr>
                <a:xfrm flipH="1" flipV="1">
                  <a:off x="4043681" y="181607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Блок-схема: узел 200">
                  <a:extLst>
                    <a:ext uri="{FF2B5EF4-FFF2-40B4-BE49-F238E27FC236}">
                      <a16:creationId xmlns:a16="http://schemas.microsoft.com/office/drawing/2014/main" id="{6BED91EA-9994-4F32-BB46-08FB39351DB0}"/>
                    </a:ext>
                  </a:extLst>
                </p:cNvPr>
                <p:cNvSpPr/>
                <p:nvPr/>
              </p:nvSpPr>
              <p:spPr>
                <a:xfrm flipH="1" flipV="1">
                  <a:off x="410589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Блок-схема: узел 200">
                  <a:extLst>
                    <a:ext uri="{FF2B5EF4-FFF2-40B4-BE49-F238E27FC236}">
                      <a16:creationId xmlns:a16="http://schemas.microsoft.com/office/drawing/2014/main" id="{F75D8B6B-26B3-47DA-B688-4892FFEC5F2C}"/>
                    </a:ext>
                  </a:extLst>
                </p:cNvPr>
                <p:cNvSpPr/>
                <p:nvPr/>
              </p:nvSpPr>
              <p:spPr>
                <a:xfrm flipH="1" flipV="1">
                  <a:off x="4169391" y="1828771"/>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Блок-схема: узел 200">
                  <a:extLst>
                    <a:ext uri="{FF2B5EF4-FFF2-40B4-BE49-F238E27FC236}">
                      <a16:creationId xmlns:a16="http://schemas.microsoft.com/office/drawing/2014/main" id="{FA5142AC-CF98-458C-B01E-9D51AD666C5B}"/>
                    </a:ext>
                  </a:extLst>
                </p:cNvPr>
                <p:cNvSpPr/>
                <p:nvPr/>
              </p:nvSpPr>
              <p:spPr>
                <a:xfrm flipH="1" flipV="1">
                  <a:off x="4199851" y="1552120"/>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Блок-схема: узел 200">
                  <a:extLst>
                    <a:ext uri="{FF2B5EF4-FFF2-40B4-BE49-F238E27FC236}">
                      <a16:creationId xmlns:a16="http://schemas.microsoft.com/office/drawing/2014/main" id="{DB214575-12AE-46B2-B7FC-163A0B4E9379}"/>
                    </a:ext>
                  </a:extLst>
                </p:cNvPr>
                <p:cNvSpPr/>
                <p:nvPr/>
              </p:nvSpPr>
              <p:spPr>
                <a:xfrm flipH="1" flipV="1">
                  <a:off x="4251941" y="1797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Блок-схема: узел 200">
                  <a:extLst>
                    <a:ext uri="{FF2B5EF4-FFF2-40B4-BE49-F238E27FC236}">
                      <a16:creationId xmlns:a16="http://schemas.microsoft.com/office/drawing/2014/main" id="{A842E57D-EC3E-41F3-950F-0B94E3D40F0A}"/>
                    </a:ext>
                  </a:extLst>
                </p:cNvPr>
                <p:cNvSpPr/>
                <p:nvPr/>
              </p:nvSpPr>
              <p:spPr>
                <a:xfrm flipH="1" flipV="1">
                  <a:off x="4244946" y="1659455"/>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Блок-схема: узел 200">
                  <a:extLst>
                    <a:ext uri="{FF2B5EF4-FFF2-40B4-BE49-F238E27FC236}">
                      <a16:creationId xmlns:a16="http://schemas.microsoft.com/office/drawing/2014/main" id="{87FC9F52-4EB2-4D97-8CF0-2EE5144AE65C}"/>
                    </a:ext>
                  </a:extLst>
                </p:cNvPr>
                <p:cNvSpPr/>
                <p:nvPr/>
              </p:nvSpPr>
              <p:spPr>
                <a:xfrm flipH="1" flipV="1">
                  <a:off x="3943966" y="1865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Блок-схема: узел 200">
                  <a:extLst>
                    <a:ext uri="{FF2B5EF4-FFF2-40B4-BE49-F238E27FC236}">
                      <a16:creationId xmlns:a16="http://schemas.microsoft.com/office/drawing/2014/main" id="{1CE37C0F-ED29-48CB-BA97-605F7DBD4EFA}"/>
                    </a:ext>
                  </a:extLst>
                </p:cNvPr>
                <p:cNvSpPr/>
                <p:nvPr/>
              </p:nvSpPr>
              <p:spPr>
                <a:xfrm flipH="1" flipV="1">
                  <a:off x="4368771" y="184398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Блок-схема: узел 200">
                  <a:extLst>
                    <a:ext uri="{FF2B5EF4-FFF2-40B4-BE49-F238E27FC236}">
                      <a16:creationId xmlns:a16="http://schemas.microsoft.com/office/drawing/2014/main" id="{BAE59C8C-39E5-4CBC-9794-C210EA637D2D}"/>
                    </a:ext>
                  </a:extLst>
                </p:cNvPr>
                <p:cNvSpPr/>
                <p:nvPr/>
              </p:nvSpPr>
              <p:spPr>
                <a:xfrm flipH="1" flipV="1">
                  <a:off x="4369795" y="1708045"/>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Блок-схема: узел 200">
                  <a:extLst>
                    <a:ext uri="{FF2B5EF4-FFF2-40B4-BE49-F238E27FC236}">
                      <a16:creationId xmlns:a16="http://schemas.microsoft.com/office/drawing/2014/main" id="{88367763-5F54-468D-8AF2-EF18E418F394}"/>
                    </a:ext>
                  </a:extLst>
                </p:cNvPr>
                <p:cNvSpPr/>
                <p:nvPr/>
              </p:nvSpPr>
              <p:spPr>
                <a:xfrm flipH="1" flipV="1">
                  <a:off x="4277986" y="195954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Блок-схема: узел 200">
                  <a:extLst>
                    <a:ext uri="{FF2B5EF4-FFF2-40B4-BE49-F238E27FC236}">
                      <a16:creationId xmlns:a16="http://schemas.microsoft.com/office/drawing/2014/main" id="{33D964B2-83A7-4F45-83DC-7518C9485423}"/>
                    </a:ext>
                  </a:extLst>
                </p:cNvPr>
                <p:cNvSpPr/>
                <p:nvPr/>
              </p:nvSpPr>
              <p:spPr>
                <a:xfrm flipH="1" flipV="1">
                  <a:off x="4319856" y="1572108"/>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Блок-схема: узел 200">
                  <a:extLst>
                    <a:ext uri="{FF2B5EF4-FFF2-40B4-BE49-F238E27FC236}">
                      <a16:creationId xmlns:a16="http://schemas.microsoft.com/office/drawing/2014/main" id="{B0D700CE-591D-4F59-BFE2-0A5B4FBBE2F8}"/>
                    </a:ext>
                  </a:extLst>
                </p:cNvPr>
                <p:cNvSpPr/>
                <p:nvPr/>
              </p:nvSpPr>
              <p:spPr>
                <a:xfrm flipH="1" flipV="1">
                  <a:off x="4421981" y="162469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Блок-схема: узел 200">
                  <a:extLst>
                    <a:ext uri="{FF2B5EF4-FFF2-40B4-BE49-F238E27FC236}">
                      <a16:creationId xmlns:a16="http://schemas.microsoft.com/office/drawing/2014/main" id="{28000CAF-2802-4B60-9C1A-1AA2D9DF4E21}"/>
                    </a:ext>
                  </a:extLst>
                </p:cNvPr>
                <p:cNvSpPr/>
                <p:nvPr/>
              </p:nvSpPr>
              <p:spPr>
                <a:xfrm flipH="1" flipV="1">
                  <a:off x="4173666" y="195096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Блок-схема: узел 200">
                  <a:extLst>
                    <a:ext uri="{FF2B5EF4-FFF2-40B4-BE49-F238E27FC236}">
                      <a16:creationId xmlns:a16="http://schemas.microsoft.com/office/drawing/2014/main" id="{8DA18964-24C1-427A-9694-C799C7E56AE7}"/>
                    </a:ext>
                  </a:extLst>
                </p:cNvPr>
                <p:cNvSpPr/>
                <p:nvPr/>
              </p:nvSpPr>
              <p:spPr>
                <a:xfrm flipH="1" flipV="1">
                  <a:off x="4062731"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Блок-схема: узел 200">
                  <a:extLst>
                    <a:ext uri="{FF2B5EF4-FFF2-40B4-BE49-F238E27FC236}">
                      <a16:creationId xmlns:a16="http://schemas.microsoft.com/office/drawing/2014/main" id="{27D928E6-5660-493E-83AD-1F3B9ADB72B3}"/>
                    </a:ext>
                  </a:extLst>
                </p:cNvPr>
                <p:cNvSpPr/>
                <p:nvPr/>
              </p:nvSpPr>
              <p:spPr>
                <a:xfrm flipH="1" flipV="1">
                  <a:off x="3946496" y="200666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Блок-схема: узел 200">
                  <a:extLst>
                    <a:ext uri="{FF2B5EF4-FFF2-40B4-BE49-F238E27FC236}">
                      <a16:creationId xmlns:a16="http://schemas.microsoft.com/office/drawing/2014/main" id="{2946B733-5D60-41CC-BDD6-ADF5045EB826}"/>
                    </a:ext>
                  </a:extLst>
                </p:cNvPr>
                <p:cNvSpPr/>
                <p:nvPr/>
              </p:nvSpPr>
              <p:spPr>
                <a:xfrm flipH="1" flipV="1">
                  <a:off x="3844301" y="1836354"/>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Блок-схема: узел 200">
                  <a:extLst>
                    <a:ext uri="{FF2B5EF4-FFF2-40B4-BE49-F238E27FC236}">
                      <a16:creationId xmlns:a16="http://schemas.microsoft.com/office/drawing/2014/main" id="{24DB591A-7DDF-4F1E-A2E5-A95BC1C18905}"/>
                    </a:ext>
                  </a:extLst>
                </p:cNvPr>
                <p:cNvSpPr/>
                <p:nvPr/>
              </p:nvSpPr>
              <p:spPr>
                <a:xfrm flipH="1" flipV="1">
                  <a:off x="4404341" y="194945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Блок-схема: узел 200">
                  <a:extLst>
                    <a:ext uri="{FF2B5EF4-FFF2-40B4-BE49-F238E27FC236}">
                      <a16:creationId xmlns:a16="http://schemas.microsoft.com/office/drawing/2014/main" id="{CF7F1AFD-3D58-4BAE-8DD3-864A5BD842A6}"/>
                    </a:ext>
                  </a:extLst>
                </p:cNvPr>
                <p:cNvSpPr/>
                <p:nvPr/>
              </p:nvSpPr>
              <p:spPr>
                <a:xfrm flipH="1" flipV="1">
                  <a:off x="3846186" y="162520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Блок-схема: узел 200">
                  <a:extLst>
                    <a:ext uri="{FF2B5EF4-FFF2-40B4-BE49-F238E27FC236}">
                      <a16:creationId xmlns:a16="http://schemas.microsoft.com/office/drawing/2014/main" id="{BC7816C8-BE85-47DB-9A20-6D0E3CEB1316}"/>
                    </a:ext>
                  </a:extLst>
                </p:cNvPr>
                <p:cNvSpPr/>
                <p:nvPr/>
              </p:nvSpPr>
              <p:spPr>
                <a:xfrm flipH="1" flipV="1">
                  <a:off x="3856306"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Блок-схема: узел 200">
                  <a:extLst>
                    <a:ext uri="{FF2B5EF4-FFF2-40B4-BE49-F238E27FC236}">
                      <a16:creationId xmlns:a16="http://schemas.microsoft.com/office/drawing/2014/main" id="{3E6C552B-3171-4260-AB84-0B16F2D11A8C}"/>
                    </a:ext>
                  </a:extLst>
                </p:cNvPr>
                <p:cNvSpPr/>
                <p:nvPr/>
              </p:nvSpPr>
              <p:spPr>
                <a:xfrm flipH="1" flipV="1">
                  <a:off x="3783281" y="174433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Блок-схема: узел 200">
                  <a:extLst>
                    <a:ext uri="{FF2B5EF4-FFF2-40B4-BE49-F238E27FC236}">
                      <a16:creationId xmlns:a16="http://schemas.microsoft.com/office/drawing/2014/main" id="{734A96E9-D56C-41A4-9ADC-CF0590EF5033}"/>
                    </a:ext>
                  </a:extLst>
                </p:cNvPr>
                <p:cNvSpPr/>
                <p:nvPr/>
              </p:nvSpPr>
              <p:spPr>
                <a:xfrm flipH="1" flipV="1">
                  <a:off x="3869006" y="148662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Блок-схема: узел 200">
                  <a:extLst>
                    <a:ext uri="{FF2B5EF4-FFF2-40B4-BE49-F238E27FC236}">
                      <a16:creationId xmlns:a16="http://schemas.microsoft.com/office/drawing/2014/main" id="{51125876-3B15-4AD5-9425-3439B2D084E3}"/>
                    </a:ext>
                  </a:extLst>
                </p:cNvPr>
                <p:cNvSpPr/>
                <p:nvPr/>
              </p:nvSpPr>
              <p:spPr>
                <a:xfrm flipH="1" flipV="1">
                  <a:off x="4251941" y="146054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Блок-схема: узел 200">
                  <a:extLst>
                    <a:ext uri="{FF2B5EF4-FFF2-40B4-BE49-F238E27FC236}">
                      <a16:creationId xmlns:a16="http://schemas.microsoft.com/office/drawing/2014/main" id="{F807E6BF-B2D1-4914-90DF-8FB8258CEF56}"/>
                    </a:ext>
                  </a:extLst>
                </p:cNvPr>
                <p:cNvSpPr/>
                <p:nvPr/>
              </p:nvSpPr>
              <p:spPr>
                <a:xfrm flipH="1" flipV="1">
                  <a:off x="4135706" y="143563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Блок-схема: узел 200">
                  <a:extLst>
                    <a:ext uri="{FF2B5EF4-FFF2-40B4-BE49-F238E27FC236}">
                      <a16:creationId xmlns:a16="http://schemas.microsoft.com/office/drawing/2014/main" id="{70DF452D-3632-4E62-9C65-951369AB1A91}"/>
                    </a:ext>
                  </a:extLst>
                </p:cNvPr>
                <p:cNvSpPr/>
                <p:nvPr/>
              </p:nvSpPr>
              <p:spPr>
                <a:xfrm flipH="1" flipV="1">
                  <a:off x="4036636" y="151764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305F0F2-0F9D-488B-93F1-893EB4D21CBF}"/>
                  </a:ext>
                </a:extLst>
              </p:cNvPr>
              <p:cNvGrpSpPr/>
              <p:nvPr/>
            </p:nvGrpSpPr>
            <p:grpSpPr>
              <a:xfrm>
                <a:off x="3707081" y="1218926"/>
                <a:ext cx="684419" cy="616758"/>
                <a:chOff x="3783281" y="1435630"/>
                <a:chExt cx="684419" cy="616758"/>
              </a:xfrm>
            </p:grpSpPr>
            <p:sp>
              <p:nvSpPr>
                <p:cNvPr id="47" name="Блок-схема: узел 200">
                  <a:extLst>
                    <a:ext uri="{FF2B5EF4-FFF2-40B4-BE49-F238E27FC236}">
                      <a16:creationId xmlns:a16="http://schemas.microsoft.com/office/drawing/2014/main" id="{0176DC09-2006-4072-BC24-77333764E575}"/>
                    </a:ext>
                  </a:extLst>
                </p:cNvPr>
                <p:cNvSpPr/>
                <p:nvPr/>
              </p:nvSpPr>
              <p:spPr>
                <a:xfrm flipH="1" flipV="1">
                  <a:off x="395984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Блок-схема: узел 200">
                  <a:extLst>
                    <a:ext uri="{FF2B5EF4-FFF2-40B4-BE49-F238E27FC236}">
                      <a16:creationId xmlns:a16="http://schemas.microsoft.com/office/drawing/2014/main" id="{F853101D-8810-46A6-9B13-2CBDB733CB71}"/>
                    </a:ext>
                  </a:extLst>
                </p:cNvPr>
                <p:cNvSpPr/>
                <p:nvPr/>
              </p:nvSpPr>
              <p:spPr>
                <a:xfrm flipH="1" flipV="1">
                  <a:off x="4017636" y="1681496"/>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Блок-схема: узел 200">
                  <a:extLst>
                    <a:ext uri="{FF2B5EF4-FFF2-40B4-BE49-F238E27FC236}">
                      <a16:creationId xmlns:a16="http://schemas.microsoft.com/office/drawing/2014/main" id="{ECD1CED5-BECA-4068-A630-B2E370AFBC84}"/>
                    </a:ext>
                  </a:extLst>
                </p:cNvPr>
                <p:cNvSpPr/>
                <p:nvPr/>
              </p:nvSpPr>
              <p:spPr>
                <a:xfrm flipH="1" flipV="1">
                  <a:off x="4131291" y="1724783"/>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Блок-схема: узел 200">
                  <a:extLst>
                    <a:ext uri="{FF2B5EF4-FFF2-40B4-BE49-F238E27FC236}">
                      <a16:creationId xmlns:a16="http://schemas.microsoft.com/office/drawing/2014/main" id="{E87714A9-0E60-4A80-8683-D8D622113FE8}"/>
                    </a:ext>
                  </a:extLst>
                </p:cNvPr>
                <p:cNvSpPr/>
                <p:nvPr/>
              </p:nvSpPr>
              <p:spPr>
                <a:xfrm flipH="1" flipV="1">
                  <a:off x="3915391" y="1732032"/>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Блок-схема: узел 200">
                  <a:extLst>
                    <a:ext uri="{FF2B5EF4-FFF2-40B4-BE49-F238E27FC236}">
                      <a16:creationId xmlns:a16="http://schemas.microsoft.com/office/drawing/2014/main" id="{1DF2A8FA-FB78-4E53-9446-D5BBF9FA16EB}"/>
                    </a:ext>
                  </a:extLst>
                </p:cNvPr>
                <p:cNvSpPr/>
                <p:nvPr/>
              </p:nvSpPr>
              <p:spPr>
                <a:xfrm flipH="1" flipV="1">
                  <a:off x="4043681" y="181607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Блок-схема: узел 200">
                  <a:extLst>
                    <a:ext uri="{FF2B5EF4-FFF2-40B4-BE49-F238E27FC236}">
                      <a16:creationId xmlns:a16="http://schemas.microsoft.com/office/drawing/2014/main" id="{78D22C27-5974-4916-ACB4-605E1C7052AA}"/>
                    </a:ext>
                  </a:extLst>
                </p:cNvPr>
                <p:cNvSpPr/>
                <p:nvPr/>
              </p:nvSpPr>
              <p:spPr>
                <a:xfrm flipH="1" flipV="1">
                  <a:off x="4105891" y="1590224"/>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Блок-схема: узел 200">
                  <a:extLst>
                    <a:ext uri="{FF2B5EF4-FFF2-40B4-BE49-F238E27FC236}">
                      <a16:creationId xmlns:a16="http://schemas.microsoft.com/office/drawing/2014/main" id="{2AF2A1C9-9B2C-4E90-865A-99466111E60B}"/>
                    </a:ext>
                  </a:extLst>
                </p:cNvPr>
                <p:cNvSpPr/>
                <p:nvPr/>
              </p:nvSpPr>
              <p:spPr>
                <a:xfrm flipH="1" flipV="1">
                  <a:off x="4169391" y="1828771"/>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Блок-схема: узел 200">
                  <a:extLst>
                    <a:ext uri="{FF2B5EF4-FFF2-40B4-BE49-F238E27FC236}">
                      <a16:creationId xmlns:a16="http://schemas.microsoft.com/office/drawing/2014/main" id="{E54707C2-6609-4428-9362-98DA8F5C85A4}"/>
                    </a:ext>
                  </a:extLst>
                </p:cNvPr>
                <p:cNvSpPr/>
                <p:nvPr/>
              </p:nvSpPr>
              <p:spPr>
                <a:xfrm flipH="1" flipV="1">
                  <a:off x="4199851" y="1552120"/>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Блок-схема: узел 200">
                  <a:extLst>
                    <a:ext uri="{FF2B5EF4-FFF2-40B4-BE49-F238E27FC236}">
                      <a16:creationId xmlns:a16="http://schemas.microsoft.com/office/drawing/2014/main" id="{3C1E4721-4DFC-429F-8FEA-A3D13580E0C0}"/>
                    </a:ext>
                  </a:extLst>
                </p:cNvPr>
                <p:cNvSpPr/>
                <p:nvPr/>
              </p:nvSpPr>
              <p:spPr>
                <a:xfrm flipH="1" flipV="1">
                  <a:off x="4251941" y="1797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Блок-схема: узел 200">
                  <a:extLst>
                    <a:ext uri="{FF2B5EF4-FFF2-40B4-BE49-F238E27FC236}">
                      <a16:creationId xmlns:a16="http://schemas.microsoft.com/office/drawing/2014/main" id="{23B44099-1B87-4224-81C2-CE8A776124F1}"/>
                    </a:ext>
                  </a:extLst>
                </p:cNvPr>
                <p:cNvSpPr/>
                <p:nvPr/>
              </p:nvSpPr>
              <p:spPr>
                <a:xfrm flipH="1" flipV="1">
                  <a:off x="4244946" y="1659455"/>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Блок-схема: узел 200">
                  <a:extLst>
                    <a:ext uri="{FF2B5EF4-FFF2-40B4-BE49-F238E27FC236}">
                      <a16:creationId xmlns:a16="http://schemas.microsoft.com/office/drawing/2014/main" id="{13B813F9-A538-437B-B84A-B60E94A58A85}"/>
                    </a:ext>
                  </a:extLst>
                </p:cNvPr>
                <p:cNvSpPr/>
                <p:nvPr/>
              </p:nvSpPr>
              <p:spPr>
                <a:xfrm flipH="1" flipV="1">
                  <a:off x="3943966" y="1865059"/>
                  <a:ext cx="45719" cy="457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Блок-схема: узел 200">
                  <a:extLst>
                    <a:ext uri="{FF2B5EF4-FFF2-40B4-BE49-F238E27FC236}">
                      <a16:creationId xmlns:a16="http://schemas.microsoft.com/office/drawing/2014/main" id="{1A39345A-DA90-43AD-908E-E9FCFE5D5AD5}"/>
                    </a:ext>
                  </a:extLst>
                </p:cNvPr>
                <p:cNvSpPr/>
                <p:nvPr/>
              </p:nvSpPr>
              <p:spPr>
                <a:xfrm flipH="1" flipV="1">
                  <a:off x="4368771" y="184398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Блок-схема: узел 200">
                  <a:extLst>
                    <a:ext uri="{FF2B5EF4-FFF2-40B4-BE49-F238E27FC236}">
                      <a16:creationId xmlns:a16="http://schemas.microsoft.com/office/drawing/2014/main" id="{674AB88B-106E-4820-9054-59A6B252B3B2}"/>
                    </a:ext>
                  </a:extLst>
                </p:cNvPr>
                <p:cNvSpPr/>
                <p:nvPr/>
              </p:nvSpPr>
              <p:spPr>
                <a:xfrm flipH="1" flipV="1">
                  <a:off x="4369795" y="1708045"/>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Блок-схема: узел 200">
                  <a:extLst>
                    <a:ext uri="{FF2B5EF4-FFF2-40B4-BE49-F238E27FC236}">
                      <a16:creationId xmlns:a16="http://schemas.microsoft.com/office/drawing/2014/main" id="{D310D461-16DE-4EB4-B823-B51169C7A9D0}"/>
                    </a:ext>
                  </a:extLst>
                </p:cNvPr>
                <p:cNvSpPr/>
                <p:nvPr/>
              </p:nvSpPr>
              <p:spPr>
                <a:xfrm flipH="1" flipV="1">
                  <a:off x="4277986" y="1959542"/>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Блок-схема: узел 200">
                  <a:extLst>
                    <a:ext uri="{FF2B5EF4-FFF2-40B4-BE49-F238E27FC236}">
                      <a16:creationId xmlns:a16="http://schemas.microsoft.com/office/drawing/2014/main" id="{C868FA33-DB5C-4ED1-92AD-6C0B435DDA9E}"/>
                    </a:ext>
                  </a:extLst>
                </p:cNvPr>
                <p:cNvSpPr/>
                <p:nvPr/>
              </p:nvSpPr>
              <p:spPr>
                <a:xfrm flipH="1" flipV="1">
                  <a:off x="4319856" y="1572108"/>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Блок-схема: узел 200">
                  <a:extLst>
                    <a:ext uri="{FF2B5EF4-FFF2-40B4-BE49-F238E27FC236}">
                      <a16:creationId xmlns:a16="http://schemas.microsoft.com/office/drawing/2014/main" id="{7072D00B-07D0-4053-BFBD-4EE8C0822CDD}"/>
                    </a:ext>
                  </a:extLst>
                </p:cNvPr>
                <p:cNvSpPr/>
                <p:nvPr/>
              </p:nvSpPr>
              <p:spPr>
                <a:xfrm flipH="1" flipV="1">
                  <a:off x="4421981" y="162469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Блок-схема: узел 200">
                  <a:extLst>
                    <a:ext uri="{FF2B5EF4-FFF2-40B4-BE49-F238E27FC236}">
                      <a16:creationId xmlns:a16="http://schemas.microsoft.com/office/drawing/2014/main" id="{3D3CB7AF-F65B-4264-AD6F-66A632C56785}"/>
                    </a:ext>
                  </a:extLst>
                </p:cNvPr>
                <p:cNvSpPr/>
                <p:nvPr/>
              </p:nvSpPr>
              <p:spPr>
                <a:xfrm flipH="1" flipV="1">
                  <a:off x="4173666" y="195096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Блок-схема: узел 200">
                  <a:extLst>
                    <a:ext uri="{FF2B5EF4-FFF2-40B4-BE49-F238E27FC236}">
                      <a16:creationId xmlns:a16="http://schemas.microsoft.com/office/drawing/2014/main" id="{EF251906-2A4A-4FF6-9954-8D6748C46A20}"/>
                    </a:ext>
                  </a:extLst>
                </p:cNvPr>
                <p:cNvSpPr/>
                <p:nvPr/>
              </p:nvSpPr>
              <p:spPr>
                <a:xfrm flipH="1" flipV="1">
                  <a:off x="4062731"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Блок-схема: узел 200">
                  <a:extLst>
                    <a:ext uri="{FF2B5EF4-FFF2-40B4-BE49-F238E27FC236}">
                      <a16:creationId xmlns:a16="http://schemas.microsoft.com/office/drawing/2014/main" id="{E0BD7385-A746-411C-9E6F-D17CF52518E3}"/>
                    </a:ext>
                  </a:extLst>
                </p:cNvPr>
                <p:cNvSpPr/>
                <p:nvPr/>
              </p:nvSpPr>
              <p:spPr>
                <a:xfrm flipH="1" flipV="1">
                  <a:off x="3946496" y="200666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Блок-схема: узел 200">
                  <a:extLst>
                    <a:ext uri="{FF2B5EF4-FFF2-40B4-BE49-F238E27FC236}">
                      <a16:creationId xmlns:a16="http://schemas.microsoft.com/office/drawing/2014/main" id="{B2D05B5E-575D-4770-8B83-FED72D941C18}"/>
                    </a:ext>
                  </a:extLst>
                </p:cNvPr>
                <p:cNvSpPr/>
                <p:nvPr/>
              </p:nvSpPr>
              <p:spPr>
                <a:xfrm flipH="1" flipV="1">
                  <a:off x="3844301" y="1836354"/>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Блок-схема: узел 200">
                  <a:extLst>
                    <a:ext uri="{FF2B5EF4-FFF2-40B4-BE49-F238E27FC236}">
                      <a16:creationId xmlns:a16="http://schemas.microsoft.com/office/drawing/2014/main" id="{6A19FDDA-7FEF-47DA-BA9D-031C1478A1C5}"/>
                    </a:ext>
                  </a:extLst>
                </p:cNvPr>
                <p:cNvSpPr/>
                <p:nvPr/>
              </p:nvSpPr>
              <p:spPr>
                <a:xfrm flipH="1" flipV="1">
                  <a:off x="4404341" y="194945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Блок-схема: узел 200">
                  <a:extLst>
                    <a:ext uri="{FF2B5EF4-FFF2-40B4-BE49-F238E27FC236}">
                      <a16:creationId xmlns:a16="http://schemas.microsoft.com/office/drawing/2014/main" id="{E3AAA2DB-7A21-43F6-BA0C-BBF49D5D656B}"/>
                    </a:ext>
                  </a:extLst>
                </p:cNvPr>
                <p:cNvSpPr/>
                <p:nvPr/>
              </p:nvSpPr>
              <p:spPr>
                <a:xfrm flipH="1" flipV="1">
                  <a:off x="3846186" y="162520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Блок-схема: узел 200">
                  <a:extLst>
                    <a:ext uri="{FF2B5EF4-FFF2-40B4-BE49-F238E27FC236}">
                      <a16:creationId xmlns:a16="http://schemas.microsoft.com/office/drawing/2014/main" id="{EDF117CB-77A5-4583-890F-A2378B4BDEE0}"/>
                    </a:ext>
                  </a:extLst>
                </p:cNvPr>
                <p:cNvSpPr/>
                <p:nvPr/>
              </p:nvSpPr>
              <p:spPr>
                <a:xfrm flipH="1" flipV="1">
                  <a:off x="3856306" y="1970381"/>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Блок-схема: узел 200">
                  <a:extLst>
                    <a:ext uri="{FF2B5EF4-FFF2-40B4-BE49-F238E27FC236}">
                      <a16:creationId xmlns:a16="http://schemas.microsoft.com/office/drawing/2014/main" id="{DD069A3F-9132-4665-BA99-A8E77B09ECD8}"/>
                    </a:ext>
                  </a:extLst>
                </p:cNvPr>
                <p:cNvSpPr/>
                <p:nvPr/>
              </p:nvSpPr>
              <p:spPr>
                <a:xfrm flipH="1" flipV="1">
                  <a:off x="3783281" y="174433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Блок-схема: узел 200">
                  <a:extLst>
                    <a:ext uri="{FF2B5EF4-FFF2-40B4-BE49-F238E27FC236}">
                      <a16:creationId xmlns:a16="http://schemas.microsoft.com/office/drawing/2014/main" id="{6862074D-5C73-4566-9EF8-B9D18B0E7B2A}"/>
                    </a:ext>
                  </a:extLst>
                </p:cNvPr>
                <p:cNvSpPr/>
                <p:nvPr/>
              </p:nvSpPr>
              <p:spPr>
                <a:xfrm flipH="1" flipV="1">
                  <a:off x="3869006" y="1486629"/>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Блок-схема: узел 200">
                  <a:extLst>
                    <a:ext uri="{FF2B5EF4-FFF2-40B4-BE49-F238E27FC236}">
                      <a16:creationId xmlns:a16="http://schemas.microsoft.com/office/drawing/2014/main" id="{E2CDF963-EB7A-4D0F-BECE-00F5529E39BE}"/>
                    </a:ext>
                  </a:extLst>
                </p:cNvPr>
                <p:cNvSpPr/>
                <p:nvPr/>
              </p:nvSpPr>
              <p:spPr>
                <a:xfrm flipH="1" flipV="1">
                  <a:off x="4251941" y="1460543"/>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Блок-схема: узел 200">
                  <a:extLst>
                    <a:ext uri="{FF2B5EF4-FFF2-40B4-BE49-F238E27FC236}">
                      <a16:creationId xmlns:a16="http://schemas.microsoft.com/office/drawing/2014/main" id="{DA7D0113-9C6B-43F1-AA50-62761EDBB05E}"/>
                    </a:ext>
                  </a:extLst>
                </p:cNvPr>
                <p:cNvSpPr/>
                <p:nvPr/>
              </p:nvSpPr>
              <p:spPr>
                <a:xfrm flipH="1" flipV="1">
                  <a:off x="4135706" y="1435630"/>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Блок-схема: узел 200">
                  <a:extLst>
                    <a:ext uri="{FF2B5EF4-FFF2-40B4-BE49-F238E27FC236}">
                      <a16:creationId xmlns:a16="http://schemas.microsoft.com/office/drawing/2014/main" id="{226800E9-16BC-43DC-95A5-1DDF016B051E}"/>
                    </a:ext>
                  </a:extLst>
                </p:cNvPr>
                <p:cNvSpPr/>
                <p:nvPr/>
              </p:nvSpPr>
              <p:spPr>
                <a:xfrm flipH="1" flipV="1">
                  <a:off x="4036636" y="1517647"/>
                  <a:ext cx="45719" cy="45719"/>
                </a:xfrm>
                <a:prstGeom prst="flowChartConnector">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2" name="TextBox 21">
              <a:extLst>
                <a:ext uri="{FF2B5EF4-FFF2-40B4-BE49-F238E27FC236}">
                  <a16:creationId xmlns:a16="http://schemas.microsoft.com/office/drawing/2014/main" id="{9A8836B7-3FEB-4B94-AAA4-1FD5EFE4A5E2}"/>
                </a:ext>
              </a:extLst>
            </p:cNvPr>
            <p:cNvSpPr txBox="1"/>
            <p:nvPr/>
          </p:nvSpPr>
          <p:spPr>
            <a:xfrm>
              <a:off x="2735773" y="836292"/>
              <a:ext cx="944489" cy="369332"/>
            </a:xfrm>
            <a:prstGeom prst="rect">
              <a:avLst/>
            </a:prstGeom>
            <a:noFill/>
          </p:spPr>
          <p:txBody>
            <a:bodyPr wrap="none" rtlCol="0">
              <a:spAutoFit/>
            </a:bodyPr>
            <a:lstStyle/>
            <a:p>
              <a:r>
                <a:rPr lang="en-US" dirty="0"/>
                <a:t>Carbon</a:t>
              </a:r>
            </a:p>
          </p:txBody>
        </p:sp>
        <p:cxnSp>
          <p:nvCxnSpPr>
            <p:cNvPr id="23" name="Straight Arrow Connector 22">
              <a:extLst>
                <a:ext uri="{FF2B5EF4-FFF2-40B4-BE49-F238E27FC236}">
                  <a16:creationId xmlns:a16="http://schemas.microsoft.com/office/drawing/2014/main" id="{A3ACAE86-0BAB-4758-A552-DD05C6AE157C}"/>
                </a:ext>
              </a:extLst>
            </p:cNvPr>
            <p:cNvCxnSpPr>
              <a:stCxn id="22" idx="3"/>
              <a:endCxn id="127" idx="6"/>
            </p:cNvCxnSpPr>
            <p:nvPr/>
          </p:nvCxnSpPr>
          <p:spPr>
            <a:xfrm>
              <a:off x="3680262" y="1020958"/>
              <a:ext cx="316981" cy="16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85EC456-0C28-4D52-8F2A-4926B9907558}"/>
                </a:ext>
              </a:extLst>
            </p:cNvPr>
            <p:cNvCxnSpPr>
              <a:endCxn id="73" idx="6"/>
            </p:cNvCxnSpPr>
            <p:nvPr/>
          </p:nvCxnSpPr>
          <p:spPr>
            <a:xfrm>
              <a:off x="3480268" y="1151811"/>
              <a:ext cx="352425" cy="3752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4D40196-C0BD-4332-ADA2-1FFB6D27A610}"/>
                </a:ext>
              </a:extLst>
            </p:cNvPr>
            <p:cNvSpPr txBox="1"/>
            <p:nvPr/>
          </p:nvSpPr>
          <p:spPr>
            <a:xfrm>
              <a:off x="2760278" y="2196791"/>
              <a:ext cx="1263487" cy="369332"/>
            </a:xfrm>
            <a:prstGeom prst="rect">
              <a:avLst/>
            </a:prstGeom>
            <a:noFill/>
          </p:spPr>
          <p:txBody>
            <a:bodyPr wrap="none" rtlCol="0">
              <a:spAutoFit/>
            </a:bodyPr>
            <a:lstStyle/>
            <a:p>
              <a:r>
                <a:rPr lang="en-US" dirty="0"/>
                <a:t>Fe clusters</a:t>
              </a:r>
            </a:p>
          </p:txBody>
        </p:sp>
        <p:cxnSp>
          <p:nvCxnSpPr>
            <p:cNvPr id="26" name="Straight Arrow Connector 25">
              <a:extLst>
                <a:ext uri="{FF2B5EF4-FFF2-40B4-BE49-F238E27FC236}">
                  <a16:creationId xmlns:a16="http://schemas.microsoft.com/office/drawing/2014/main" id="{CE4B5642-D1DB-43F3-A3A1-F204392D6F06}"/>
                </a:ext>
              </a:extLst>
            </p:cNvPr>
            <p:cNvCxnSpPr>
              <a:stCxn id="25" idx="0"/>
              <a:endCxn id="48" idx="7"/>
            </p:cNvCxnSpPr>
            <p:nvPr/>
          </p:nvCxnSpPr>
          <p:spPr>
            <a:xfrm flipV="1">
              <a:off x="3392022" y="1789043"/>
              <a:ext cx="329296" cy="407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1B9934C-9743-4982-96B0-78AC3A9C0E6F}"/>
                </a:ext>
              </a:extLst>
            </p:cNvPr>
            <p:cNvCxnSpPr>
              <a:stCxn id="25" idx="0"/>
              <a:endCxn id="79" idx="4"/>
            </p:cNvCxnSpPr>
            <p:nvPr/>
          </p:nvCxnSpPr>
          <p:spPr>
            <a:xfrm flipV="1">
              <a:off x="3392022" y="1961301"/>
              <a:ext cx="1089464" cy="235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A3F0ABB-EE71-4327-BB46-484482946690}"/>
                </a:ext>
              </a:extLst>
            </p:cNvPr>
            <p:cNvCxnSpPr/>
            <p:nvPr/>
          </p:nvCxnSpPr>
          <p:spPr>
            <a:xfrm>
              <a:off x="4882646" y="1644488"/>
              <a:ext cx="105783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9" name="Group 28">
              <a:extLst>
                <a:ext uri="{FF2B5EF4-FFF2-40B4-BE49-F238E27FC236}">
                  <a16:creationId xmlns:a16="http://schemas.microsoft.com/office/drawing/2014/main" id="{7CAA6891-0523-4670-89B1-7C7B6833FE8A}"/>
                </a:ext>
              </a:extLst>
            </p:cNvPr>
            <p:cNvGrpSpPr/>
            <p:nvPr/>
          </p:nvGrpSpPr>
          <p:grpSpPr>
            <a:xfrm>
              <a:off x="5900268" y="843119"/>
              <a:ext cx="779122" cy="847895"/>
              <a:chOff x="6301740" y="1187033"/>
              <a:chExt cx="779122" cy="847895"/>
            </a:xfrm>
          </p:grpSpPr>
          <p:sp>
            <p:nvSpPr>
              <p:cNvPr id="40" name="Блок-схема: узел 162">
                <a:extLst>
                  <a:ext uri="{FF2B5EF4-FFF2-40B4-BE49-F238E27FC236}">
                    <a16:creationId xmlns:a16="http://schemas.microsoft.com/office/drawing/2014/main" id="{33304409-B649-4F87-9541-1B1B0BA45834}"/>
                  </a:ext>
                </a:extLst>
              </p:cNvPr>
              <p:cNvSpPr/>
              <p:nvPr/>
            </p:nvSpPr>
            <p:spPr>
              <a:xfrm>
                <a:off x="6301740" y="1271912"/>
                <a:ext cx="779122" cy="763016"/>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Блок-схема: узел 164">
                <a:extLst>
                  <a:ext uri="{FF2B5EF4-FFF2-40B4-BE49-F238E27FC236}">
                    <a16:creationId xmlns:a16="http://schemas.microsoft.com/office/drawing/2014/main" id="{3450E92C-50A4-4BA1-B64B-6A0A71261B90}"/>
                  </a:ext>
                </a:extLst>
              </p:cNvPr>
              <p:cNvSpPr/>
              <p:nvPr/>
            </p:nvSpPr>
            <p:spPr>
              <a:xfrm>
                <a:off x="6474628" y="1442063"/>
                <a:ext cx="415187" cy="4235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207FB8E-FA65-43F2-B4DE-460347BA0A88}"/>
                  </a:ext>
                </a:extLst>
              </p:cNvPr>
              <p:cNvSpPr txBox="1"/>
              <p:nvPr/>
            </p:nvSpPr>
            <p:spPr>
              <a:xfrm>
                <a:off x="6510868" y="1489157"/>
                <a:ext cx="370614" cy="307777"/>
              </a:xfrm>
              <a:prstGeom prst="rect">
                <a:avLst/>
              </a:prstGeom>
              <a:noFill/>
            </p:spPr>
            <p:txBody>
              <a:bodyPr wrap="none" rtlCol="0">
                <a:spAutoFit/>
              </a:bodyPr>
              <a:lstStyle/>
              <a:p>
                <a:r>
                  <a:rPr lang="en-US" sz="1400" dirty="0"/>
                  <a:t>Fe</a:t>
                </a:r>
              </a:p>
            </p:txBody>
          </p:sp>
          <p:sp>
            <p:nvSpPr>
              <p:cNvPr id="43" name="TextBox 42">
                <a:extLst>
                  <a:ext uri="{FF2B5EF4-FFF2-40B4-BE49-F238E27FC236}">
                    <a16:creationId xmlns:a16="http://schemas.microsoft.com/office/drawing/2014/main" id="{CD28AD5E-4FA1-4CE7-9243-2410C7BEC473}"/>
                  </a:ext>
                </a:extLst>
              </p:cNvPr>
              <p:cNvSpPr txBox="1"/>
              <p:nvPr/>
            </p:nvSpPr>
            <p:spPr>
              <a:xfrm>
                <a:off x="6531440" y="1187033"/>
                <a:ext cx="311304" cy="307777"/>
              </a:xfrm>
              <a:prstGeom prst="rect">
                <a:avLst/>
              </a:prstGeom>
              <a:noFill/>
            </p:spPr>
            <p:txBody>
              <a:bodyPr wrap="none" rtlCol="0">
                <a:spAutoFit/>
              </a:bodyPr>
              <a:lstStyle/>
              <a:p>
                <a:r>
                  <a:rPr lang="en-US" sz="1400" dirty="0"/>
                  <a:t>C</a:t>
                </a:r>
              </a:p>
            </p:txBody>
          </p:sp>
        </p:grpSp>
        <p:grpSp>
          <p:nvGrpSpPr>
            <p:cNvPr id="30" name="Group 29">
              <a:extLst>
                <a:ext uri="{FF2B5EF4-FFF2-40B4-BE49-F238E27FC236}">
                  <a16:creationId xmlns:a16="http://schemas.microsoft.com/office/drawing/2014/main" id="{9F09044B-CC36-43A9-9706-B0231032FA78}"/>
                </a:ext>
              </a:extLst>
            </p:cNvPr>
            <p:cNvGrpSpPr/>
            <p:nvPr/>
          </p:nvGrpSpPr>
          <p:grpSpPr>
            <a:xfrm>
              <a:off x="6261838" y="1585356"/>
              <a:ext cx="779122" cy="847895"/>
              <a:chOff x="6301740" y="1187033"/>
              <a:chExt cx="779122" cy="847895"/>
            </a:xfrm>
          </p:grpSpPr>
          <p:sp>
            <p:nvSpPr>
              <p:cNvPr id="36" name="Блок-схема: узел 162">
                <a:extLst>
                  <a:ext uri="{FF2B5EF4-FFF2-40B4-BE49-F238E27FC236}">
                    <a16:creationId xmlns:a16="http://schemas.microsoft.com/office/drawing/2014/main" id="{3E0008E2-5C2C-4A31-9D78-ED0EAA504943}"/>
                  </a:ext>
                </a:extLst>
              </p:cNvPr>
              <p:cNvSpPr/>
              <p:nvPr/>
            </p:nvSpPr>
            <p:spPr>
              <a:xfrm>
                <a:off x="6301740" y="1271912"/>
                <a:ext cx="779122" cy="763016"/>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Блок-схема: узел 164">
                <a:extLst>
                  <a:ext uri="{FF2B5EF4-FFF2-40B4-BE49-F238E27FC236}">
                    <a16:creationId xmlns:a16="http://schemas.microsoft.com/office/drawing/2014/main" id="{E0392EF5-D5C5-47BE-8E18-FB4C3CB6CB6B}"/>
                  </a:ext>
                </a:extLst>
              </p:cNvPr>
              <p:cNvSpPr/>
              <p:nvPr/>
            </p:nvSpPr>
            <p:spPr>
              <a:xfrm>
                <a:off x="6474628" y="1442063"/>
                <a:ext cx="415187" cy="4235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1CB38F6-6C34-421C-84DF-0A5146D6637F}"/>
                  </a:ext>
                </a:extLst>
              </p:cNvPr>
              <p:cNvSpPr txBox="1"/>
              <p:nvPr/>
            </p:nvSpPr>
            <p:spPr>
              <a:xfrm>
                <a:off x="6510868" y="1489157"/>
                <a:ext cx="370614" cy="307777"/>
              </a:xfrm>
              <a:prstGeom prst="rect">
                <a:avLst/>
              </a:prstGeom>
              <a:noFill/>
            </p:spPr>
            <p:txBody>
              <a:bodyPr wrap="none" rtlCol="0">
                <a:spAutoFit/>
              </a:bodyPr>
              <a:lstStyle/>
              <a:p>
                <a:r>
                  <a:rPr lang="en-US" sz="1400" dirty="0"/>
                  <a:t>Fe</a:t>
                </a:r>
              </a:p>
            </p:txBody>
          </p:sp>
          <p:sp>
            <p:nvSpPr>
              <p:cNvPr id="39" name="TextBox 38">
                <a:extLst>
                  <a:ext uri="{FF2B5EF4-FFF2-40B4-BE49-F238E27FC236}">
                    <a16:creationId xmlns:a16="http://schemas.microsoft.com/office/drawing/2014/main" id="{5B7939FA-54ED-4DCE-BBCB-E883192FD7D9}"/>
                  </a:ext>
                </a:extLst>
              </p:cNvPr>
              <p:cNvSpPr txBox="1"/>
              <p:nvPr/>
            </p:nvSpPr>
            <p:spPr>
              <a:xfrm>
                <a:off x="6531440" y="1187033"/>
                <a:ext cx="311304" cy="307777"/>
              </a:xfrm>
              <a:prstGeom prst="rect">
                <a:avLst/>
              </a:prstGeom>
              <a:noFill/>
            </p:spPr>
            <p:txBody>
              <a:bodyPr wrap="none" rtlCol="0">
                <a:spAutoFit/>
              </a:bodyPr>
              <a:lstStyle/>
              <a:p>
                <a:r>
                  <a:rPr lang="en-US" sz="1400" dirty="0"/>
                  <a:t>C</a:t>
                </a:r>
              </a:p>
            </p:txBody>
          </p:sp>
        </p:grpSp>
        <p:grpSp>
          <p:nvGrpSpPr>
            <p:cNvPr id="31" name="Group 30">
              <a:extLst>
                <a:ext uri="{FF2B5EF4-FFF2-40B4-BE49-F238E27FC236}">
                  <a16:creationId xmlns:a16="http://schemas.microsoft.com/office/drawing/2014/main" id="{A60F78A6-00F9-481A-97BF-5DDB63431321}"/>
                </a:ext>
              </a:extLst>
            </p:cNvPr>
            <p:cNvGrpSpPr/>
            <p:nvPr/>
          </p:nvGrpSpPr>
          <p:grpSpPr>
            <a:xfrm>
              <a:off x="6810877" y="1033603"/>
              <a:ext cx="779122" cy="847895"/>
              <a:chOff x="6301740" y="1187033"/>
              <a:chExt cx="779122" cy="847895"/>
            </a:xfrm>
          </p:grpSpPr>
          <p:sp>
            <p:nvSpPr>
              <p:cNvPr id="32" name="Блок-схема: узел 162">
                <a:extLst>
                  <a:ext uri="{FF2B5EF4-FFF2-40B4-BE49-F238E27FC236}">
                    <a16:creationId xmlns:a16="http://schemas.microsoft.com/office/drawing/2014/main" id="{0ED38576-62EC-4E01-99DA-91A723759D80}"/>
                  </a:ext>
                </a:extLst>
              </p:cNvPr>
              <p:cNvSpPr/>
              <p:nvPr/>
            </p:nvSpPr>
            <p:spPr>
              <a:xfrm>
                <a:off x="6301740" y="1271912"/>
                <a:ext cx="779122" cy="763016"/>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Блок-схема: узел 164">
                <a:extLst>
                  <a:ext uri="{FF2B5EF4-FFF2-40B4-BE49-F238E27FC236}">
                    <a16:creationId xmlns:a16="http://schemas.microsoft.com/office/drawing/2014/main" id="{065C8C72-9C07-4CA4-8F32-06F4A9485661}"/>
                  </a:ext>
                </a:extLst>
              </p:cNvPr>
              <p:cNvSpPr/>
              <p:nvPr/>
            </p:nvSpPr>
            <p:spPr>
              <a:xfrm>
                <a:off x="6474628" y="1442063"/>
                <a:ext cx="415187" cy="423519"/>
              </a:xfrm>
              <a:prstGeom prst="flowChartConnector">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84F8CA63-54FF-410D-A93A-792AE87D9956}"/>
                  </a:ext>
                </a:extLst>
              </p:cNvPr>
              <p:cNvSpPr txBox="1"/>
              <p:nvPr/>
            </p:nvSpPr>
            <p:spPr>
              <a:xfrm>
                <a:off x="6510868" y="1489157"/>
                <a:ext cx="370614" cy="307777"/>
              </a:xfrm>
              <a:prstGeom prst="rect">
                <a:avLst/>
              </a:prstGeom>
              <a:noFill/>
            </p:spPr>
            <p:txBody>
              <a:bodyPr wrap="none" rtlCol="0">
                <a:spAutoFit/>
              </a:bodyPr>
              <a:lstStyle/>
              <a:p>
                <a:r>
                  <a:rPr lang="en-US" sz="1400" dirty="0"/>
                  <a:t>Fe</a:t>
                </a:r>
              </a:p>
            </p:txBody>
          </p:sp>
          <p:sp>
            <p:nvSpPr>
              <p:cNvPr id="35" name="TextBox 34">
                <a:extLst>
                  <a:ext uri="{FF2B5EF4-FFF2-40B4-BE49-F238E27FC236}">
                    <a16:creationId xmlns:a16="http://schemas.microsoft.com/office/drawing/2014/main" id="{2CA38175-5A2D-4913-9324-A031A531862A}"/>
                  </a:ext>
                </a:extLst>
              </p:cNvPr>
              <p:cNvSpPr txBox="1"/>
              <p:nvPr/>
            </p:nvSpPr>
            <p:spPr>
              <a:xfrm>
                <a:off x="6531440" y="1187033"/>
                <a:ext cx="311304" cy="307777"/>
              </a:xfrm>
              <a:prstGeom prst="rect">
                <a:avLst/>
              </a:prstGeom>
              <a:noFill/>
            </p:spPr>
            <p:txBody>
              <a:bodyPr wrap="none" rtlCol="0">
                <a:spAutoFit/>
              </a:bodyPr>
              <a:lstStyle/>
              <a:p>
                <a:r>
                  <a:rPr lang="en-US" sz="1400" dirty="0"/>
                  <a:t>C</a:t>
                </a:r>
              </a:p>
            </p:txBody>
          </p:sp>
        </p:grpSp>
      </p:grpSp>
      <p:graphicFrame>
        <p:nvGraphicFramePr>
          <p:cNvPr id="132" name="Diagram 131">
            <a:extLst>
              <a:ext uri="{FF2B5EF4-FFF2-40B4-BE49-F238E27FC236}">
                <a16:creationId xmlns:a16="http://schemas.microsoft.com/office/drawing/2014/main" id="{BE116F4A-E7CE-458C-BD89-7BC2FDE0BFF2}"/>
              </a:ext>
            </a:extLst>
          </p:cNvPr>
          <p:cNvGraphicFramePr/>
          <p:nvPr>
            <p:extLst>
              <p:ext uri="{D42A27DB-BD31-4B8C-83A1-F6EECF244321}">
                <p14:modId xmlns:p14="http://schemas.microsoft.com/office/powerpoint/2010/main" val="4276793107"/>
              </p:ext>
            </p:extLst>
          </p:nvPr>
        </p:nvGraphicFramePr>
        <p:xfrm>
          <a:off x="144972" y="3191599"/>
          <a:ext cx="6740490" cy="4026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5" name="Picture 66" descr="Ferrocene-from-xtal-3D-balls.png">
            <a:extLst>
              <a:ext uri="{FF2B5EF4-FFF2-40B4-BE49-F238E27FC236}">
                <a16:creationId xmlns:a16="http://schemas.microsoft.com/office/drawing/2014/main" id="{62144B32-D7E6-43E5-8D7C-91CD31757BD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258" y="1387865"/>
            <a:ext cx="1718273" cy="1885805"/>
          </a:xfrm>
          <a:prstGeom prst="rect">
            <a:avLst/>
          </a:prstGeom>
          <a:noFill/>
          <a:extLst>
            <a:ext uri="{909E8E84-426E-40DD-AFC4-6F175D3DCCD1}">
              <a14:hiddenFill xmlns:a14="http://schemas.microsoft.com/office/drawing/2010/main">
                <a:solidFill>
                  <a:srgbClr val="FFFFFF"/>
                </a:solidFill>
              </a14:hiddenFill>
            </a:ext>
          </a:extLst>
        </p:spPr>
      </p:pic>
      <p:sp>
        <p:nvSpPr>
          <p:cNvPr id="136" name="Text Box 11">
            <a:extLst>
              <a:ext uri="{FF2B5EF4-FFF2-40B4-BE49-F238E27FC236}">
                <a16:creationId xmlns:a16="http://schemas.microsoft.com/office/drawing/2014/main" id="{A1D76E55-18A1-4CAC-BFA2-737264693C27}"/>
              </a:ext>
            </a:extLst>
          </p:cNvPr>
          <p:cNvSpPr txBox="1">
            <a:spLocks noChangeArrowheads="1"/>
          </p:cNvSpPr>
          <p:nvPr/>
        </p:nvSpPr>
        <p:spPr bwMode="auto">
          <a:xfrm>
            <a:off x="604185" y="1038497"/>
            <a:ext cx="208414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charset="0"/>
                <a:cs typeface="Noto Sans CJK SC Regular" charset="0"/>
              </a:defRPr>
            </a:lvl9pPr>
          </a:lstStyle>
          <a:p>
            <a:pPr>
              <a:buSzPct val="100000"/>
            </a:pPr>
            <a:r>
              <a:rPr lang="en-US" sz="2400" i="1" kern="150" dirty="0">
                <a:solidFill>
                  <a:srgbClr val="000000"/>
                </a:solidFill>
                <a:latin typeface="Times New Roman" panose="02020603050405020304" pitchFamily="18" charset="0"/>
                <a:ea typeface="Times New Roman" panose="02020603050405020304" pitchFamily="18" charset="0"/>
                <a:cs typeface="+mn-cs"/>
              </a:rPr>
              <a:t>Ferrocene</a:t>
            </a:r>
            <a:endParaRPr lang="ru-RU" alt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37" name="Объект 7">
            <a:extLst>
              <a:ext uri="{FF2B5EF4-FFF2-40B4-BE49-F238E27FC236}">
                <a16:creationId xmlns:a16="http://schemas.microsoft.com/office/drawing/2014/main" id="{104BBB6B-0D71-4325-AF56-0D9B9BDAC79B}"/>
              </a:ext>
            </a:extLst>
          </p:cNvPr>
          <p:cNvGraphicFramePr>
            <a:graphicFrameLocks noChangeAspect="1"/>
          </p:cNvGraphicFramePr>
          <p:nvPr>
            <p:extLst>
              <p:ext uri="{D42A27DB-BD31-4B8C-83A1-F6EECF244321}">
                <p14:modId xmlns:p14="http://schemas.microsoft.com/office/powerpoint/2010/main" val="3766612079"/>
              </p:ext>
            </p:extLst>
          </p:nvPr>
        </p:nvGraphicFramePr>
        <p:xfrm>
          <a:off x="737997" y="3343390"/>
          <a:ext cx="6077620" cy="850394"/>
        </p:xfrm>
        <a:graphic>
          <a:graphicData uri="http://schemas.openxmlformats.org/presentationml/2006/ole">
            <mc:AlternateContent xmlns:mc="http://schemas.openxmlformats.org/markup-compatibility/2006">
              <mc:Choice xmlns:v="urn:schemas-microsoft-com:vml" Requires="v">
                <p:oleObj spid="_x0000_s2178" name="Equation" r:id="rId11" imgW="1981080" imgH="279360" progId="Equation.DSMT4">
                  <p:embed/>
                </p:oleObj>
              </mc:Choice>
              <mc:Fallback>
                <p:oleObj name="Equation" r:id="rId11" imgW="1981080" imgH="279360" progId="Equation.DSMT4">
                  <p:embed/>
                  <p:pic>
                    <p:nvPicPr>
                      <p:cNvPr id="8" name="Объект 7"/>
                      <p:cNvPicPr>
                        <a:picLocks noChangeAspect="1" noChangeArrowheads="1"/>
                      </p:cNvPicPr>
                      <p:nvPr/>
                    </p:nvPicPr>
                    <p:blipFill>
                      <a:blip r:embed="rId12"/>
                      <a:srcRect/>
                      <a:stretch>
                        <a:fillRect/>
                      </a:stretch>
                    </p:blipFill>
                    <p:spPr bwMode="auto">
                      <a:xfrm>
                        <a:off x="737997" y="3343390"/>
                        <a:ext cx="6077620" cy="850394"/>
                      </a:xfrm>
                      <a:prstGeom prst="rect">
                        <a:avLst/>
                      </a:prstGeom>
                      <a:noFill/>
                    </p:spPr>
                  </p:pic>
                </p:oleObj>
              </mc:Fallback>
            </mc:AlternateContent>
          </a:graphicData>
        </a:graphic>
      </p:graphicFrame>
      <p:graphicFrame>
        <p:nvGraphicFramePr>
          <p:cNvPr id="138" name="Объект 7">
            <a:extLst>
              <a:ext uri="{FF2B5EF4-FFF2-40B4-BE49-F238E27FC236}">
                <a16:creationId xmlns:a16="http://schemas.microsoft.com/office/drawing/2014/main" id="{89D36BBB-9DD4-4212-8498-5072E8282755}"/>
              </a:ext>
            </a:extLst>
          </p:cNvPr>
          <p:cNvGraphicFramePr>
            <a:graphicFrameLocks noChangeAspect="1"/>
          </p:cNvGraphicFramePr>
          <p:nvPr>
            <p:extLst>
              <p:ext uri="{D42A27DB-BD31-4B8C-83A1-F6EECF244321}">
                <p14:modId xmlns:p14="http://schemas.microsoft.com/office/powerpoint/2010/main" val="801259204"/>
              </p:ext>
            </p:extLst>
          </p:nvPr>
        </p:nvGraphicFramePr>
        <p:xfrm>
          <a:off x="1756316" y="4401462"/>
          <a:ext cx="3705700" cy="721110"/>
        </p:xfrm>
        <a:graphic>
          <a:graphicData uri="http://schemas.openxmlformats.org/presentationml/2006/ole">
            <mc:AlternateContent xmlns:mc="http://schemas.openxmlformats.org/markup-compatibility/2006">
              <mc:Choice xmlns:v="urn:schemas-microsoft-com:vml" Requires="v">
                <p:oleObj spid="_x0000_s2179" name="Equation" r:id="rId13" imgW="1168200" imgH="228600" progId="Equation.DSMT4">
                  <p:embed/>
                </p:oleObj>
              </mc:Choice>
              <mc:Fallback>
                <p:oleObj name="Equation" r:id="rId13" imgW="1168200" imgH="228600" progId="Equation.DSMT4">
                  <p:embed/>
                  <p:pic>
                    <p:nvPicPr>
                      <p:cNvPr id="15" name="Объект 7"/>
                      <p:cNvPicPr>
                        <a:picLocks noChangeAspect="1" noChangeArrowheads="1"/>
                      </p:cNvPicPr>
                      <p:nvPr/>
                    </p:nvPicPr>
                    <p:blipFill>
                      <a:blip r:embed="rId14"/>
                      <a:srcRect/>
                      <a:stretch>
                        <a:fillRect/>
                      </a:stretch>
                    </p:blipFill>
                    <p:spPr bwMode="auto">
                      <a:xfrm>
                        <a:off x="1756316" y="4401462"/>
                        <a:ext cx="3705700" cy="72111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522F295B-7F6C-43FB-869F-82026FDD843B}"/>
                  </a:ext>
                </a:extLst>
              </p:cNvPr>
              <p:cNvSpPr/>
              <p:nvPr/>
            </p:nvSpPr>
            <p:spPr>
              <a:xfrm>
                <a:off x="293734" y="5605009"/>
                <a:ext cx="11804835" cy="1077218"/>
              </a:xfrm>
              <a:prstGeom prst="rect">
                <a:avLst/>
              </a:prstGeom>
            </p:spPr>
            <p:txBody>
              <a:bodyPr wrap="none">
                <a:spAutoFit/>
              </a:bodyPr>
              <a:lstStyle/>
              <a:p>
                <a:r>
                  <a:rPr lang="en-US" altLang="en-US" sz="3200" i="1" kern="150" dirty="0">
                    <a:solidFill>
                      <a:srgbClr val="000000"/>
                    </a:solidFill>
                    <a:latin typeface="Times New Roman" panose="02020603050405020304" pitchFamily="18" charset="0"/>
                  </a:rPr>
                  <a:t>Mixed concentration of metal (Fe-Fe</a:t>
                </a:r>
                <a:r>
                  <a:rPr lang="en-US" altLang="en-US" sz="3200" i="1" kern="150" baseline="-25000" dirty="0">
                    <a:solidFill>
                      <a:srgbClr val="000000"/>
                    </a:solidFill>
                    <a:latin typeface="Times New Roman" panose="02020603050405020304" pitchFamily="18" charset="0"/>
                  </a:rPr>
                  <a:t>3</a:t>
                </a:r>
                <a:r>
                  <a:rPr lang="en-US" altLang="en-US" sz="3200" i="1" kern="150" dirty="0">
                    <a:solidFill>
                      <a:srgbClr val="000000"/>
                    </a:solidFill>
                    <a:latin typeface="Times New Roman" panose="02020603050405020304" pitchFamily="18" charset="0"/>
                  </a:rPr>
                  <a:t>C) will be in range </a:t>
                </a:r>
                <a14:m>
                  <m:oMath xmlns:m="http://schemas.openxmlformats.org/officeDocument/2006/math">
                    <m:r>
                      <a:rPr lang="en-US" altLang="en-US" sz="3200" i="1" kern="150" smtClean="0">
                        <a:solidFill>
                          <a:srgbClr val="000000"/>
                        </a:solidFill>
                        <a:latin typeface="Cambria Math" panose="02040503050406030204" pitchFamily="18" charset="0"/>
                        <a:ea typeface="Cambria Math" panose="02040503050406030204" pitchFamily="18" charset="0"/>
                      </a:rPr>
                      <m:t>≈</m:t>
                    </m:r>
                    <m:r>
                      <a:rPr lang="en-US" altLang="en-US" sz="3200" b="0" i="1" kern="150" smtClean="0">
                        <a:solidFill>
                          <a:srgbClr val="000000"/>
                        </a:solidFill>
                        <a:latin typeface="Cambria Math" panose="02040503050406030204" pitchFamily="18" charset="0"/>
                        <a:ea typeface="Cambria Math" panose="02040503050406030204" pitchFamily="18" charset="0"/>
                      </a:rPr>
                      <m:t> </m:t>
                    </m:r>
                  </m:oMath>
                </a14:m>
                <a:r>
                  <a:rPr lang="en-US" altLang="en-US" sz="3200" b="1" i="1" kern="150" dirty="0">
                    <a:solidFill>
                      <a:srgbClr val="FF0000"/>
                    </a:solidFill>
                    <a:latin typeface="Times New Roman" panose="02020603050405020304" pitchFamily="18" charset="0"/>
                  </a:rPr>
                  <a:t>32-34 </a:t>
                </a:r>
                <a:r>
                  <a:rPr lang="en-US" altLang="en-US" sz="3200" b="1" i="1" kern="150" dirty="0">
                    <a:solidFill>
                      <a:srgbClr val="FF0000"/>
                    </a:solidFill>
                    <a:latin typeface="Times New Roman"/>
                    <a:cs typeface="Times New Roman"/>
                  </a:rPr>
                  <a:t>wt.%</a:t>
                </a:r>
                <a:endParaRPr lang="ru-RU" altLang="en-US" sz="3200" b="1" dirty="0">
                  <a:solidFill>
                    <a:srgbClr val="FF0000"/>
                  </a:solidFill>
                  <a:latin typeface="Times New Roman" panose="02020603050405020304" pitchFamily="18" charset="0"/>
                  <a:cs typeface="Times New Roman" panose="02020603050405020304" pitchFamily="18" charset="0"/>
                </a:endParaRPr>
              </a:p>
              <a:p>
                <a:r>
                  <a:rPr lang="en-US" altLang="en-US" sz="3200" i="1" kern="150" dirty="0">
                    <a:solidFill>
                      <a:srgbClr val="000000"/>
                    </a:solidFill>
                    <a:latin typeface="Times New Roman" panose="02020603050405020304" pitchFamily="18" charset="0"/>
                  </a:rPr>
                  <a:t> </a:t>
                </a:r>
                <a:endParaRPr lang="en-US" sz="3200" dirty="0"/>
              </a:p>
            </p:txBody>
          </p:sp>
        </mc:Choice>
        <mc:Fallback xmlns="">
          <p:sp>
            <p:nvSpPr>
              <p:cNvPr id="139" name="Rectangle 138">
                <a:extLst>
                  <a:ext uri="{FF2B5EF4-FFF2-40B4-BE49-F238E27FC236}">
                    <a16:creationId xmlns:a16="http://schemas.microsoft.com/office/drawing/2014/main" id="{522F295B-7F6C-43FB-869F-82026FDD843B}"/>
                  </a:ext>
                </a:extLst>
              </p:cNvPr>
              <p:cNvSpPr>
                <a:spLocks noRot="1" noChangeAspect="1" noMove="1" noResize="1" noEditPoints="1" noAdjustHandles="1" noChangeArrowheads="1" noChangeShapeType="1" noTextEdit="1"/>
              </p:cNvSpPr>
              <p:nvPr/>
            </p:nvSpPr>
            <p:spPr>
              <a:xfrm>
                <a:off x="293734" y="5605009"/>
                <a:ext cx="11804835" cy="1077218"/>
              </a:xfrm>
              <a:prstGeom prst="rect">
                <a:avLst/>
              </a:prstGeom>
              <a:blipFill>
                <a:blip r:embed="rId16"/>
                <a:stretch>
                  <a:fillRect l="-1291" t="-7910" r="-1291"/>
                </a:stretch>
              </a:blipFill>
            </p:spPr>
            <p:txBody>
              <a:bodyPr/>
              <a:lstStyle/>
              <a:p>
                <a:r>
                  <a:rPr lang="en-US">
                    <a:noFill/>
                  </a:rPr>
                  <a:t> </a:t>
                </a:r>
              </a:p>
            </p:txBody>
          </p:sp>
        </mc:Fallback>
      </mc:AlternateContent>
      <p:sp>
        <p:nvSpPr>
          <p:cNvPr id="140" name="Rectangle 37">
            <a:extLst>
              <a:ext uri="{FF2B5EF4-FFF2-40B4-BE49-F238E27FC236}">
                <a16:creationId xmlns:a16="http://schemas.microsoft.com/office/drawing/2014/main" id="{15F5CDC0-7120-48EA-AA33-2884FE2E5C98}"/>
              </a:ext>
            </a:extLst>
          </p:cNvPr>
          <p:cNvSpPr/>
          <p:nvPr/>
        </p:nvSpPr>
        <p:spPr>
          <a:xfrm>
            <a:off x="7319913" y="3586279"/>
            <a:ext cx="4483100" cy="1200329"/>
          </a:xfrm>
          <a:prstGeom prst="rect">
            <a:avLst/>
          </a:prstGeom>
        </p:spPr>
        <p:txBody>
          <a:bodyPr wrap="square">
            <a:spAutoFit/>
          </a:bodyPr>
          <a:lstStyle/>
          <a:p>
            <a:r>
              <a:rPr lang="en-US" sz="2400" i="1" kern="150" dirty="0">
                <a:solidFill>
                  <a:srgbClr val="000000"/>
                </a:solidFill>
                <a:latin typeface="Times New Roman" panose="02020603050405020304" pitchFamily="18" charset="0"/>
                <a:ea typeface="Times New Roman" panose="02020603050405020304" pitchFamily="18" charset="0"/>
              </a:rPr>
              <a:t>Temperature    </a:t>
            </a:r>
            <a:r>
              <a:rPr lang="en-US" sz="2400" i="1" kern="150" dirty="0" err="1">
                <a:solidFill>
                  <a:srgbClr val="000000"/>
                </a:solidFill>
                <a:latin typeface="Times New Roman" panose="02020603050405020304" pitchFamily="18" charset="0"/>
                <a:ea typeface="Times New Roman" panose="02020603050405020304" pitchFamily="18" charset="0"/>
              </a:rPr>
              <a:t>T</a:t>
            </a:r>
            <a:r>
              <a:rPr lang="en-US" sz="2400" i="1" kern="150" baseline="-25000" dirty="0" err="1">
                <a:solidFill>
                  <a:srgbClr val="000000"/>
                </a:solidFill>
                <a:latin typeface="Times New Roman" panose="02020603050405020304" pitchFamily="18" charset="0"/>
                <a:ea typeface="Times New Roman" panose="02020603050405020304" pitchFamily="18" charset="0"/>
              </a:rPr>
              <a:t>pyr</a:t>
            </a:r>
            <a:r>
              <a:rPr lang="en-US" sz="2400" i="1" kern="150" dirty="0">
                <a:solidFill>
                  <a:srgbClr val="000000"/>
                </a:solidFill>
                <a:latin typeface="Times New Roman" panose="02020603050405020304" pitchFamily="18" charset="0"/>
                <a:ea typeface="Times New Roman" panose="02020603050405020304" pitchFamily="18" charset="0"/>
              </a:rPr>
              <a:t> = 750º C</a:t>
            </a:r>
          </a:p>
          <a:p>
            <a:r>
              <a:rPr lang="en-US" sz="2400" i="1" kern="150" dirty="0">
                <a:solidFill>
                  <a:srgbClr val="000000"/>
                </a:solidFill>
                <a:latin typeface="Times New Roman" panose="02020603050405020304" pitchFamily="18" charset="0"/>
                <a:ea typeface="Times New Roman" panose="02020603050405020304" pitchFamily="18" charset="0"/>
              </a:rPr>
              <a:t>Time                 </a:t>
            </a:r>
            <a:r>
              <a:rPr lang="en-US" sz="2400" i="1" kern="150" dirty="0" err="1">
                <a:solidFill>
                  <a:srgbClr val="000000"/>
                </a:solidFill>
                <a:latin typeface="Times New Roman" panose="02020603050405020304" pitchFamily="18" charset="0"/>
                <a:ea typeface="Times New Roman" panose="02020603050405020304" pitchFamily="18" charset="0"/>
              </a:rPr>
              <a:t>t</a:t>
            </a:r>
            <a:r>
              <a:rPr lang="en-US" sz="2400" i="1" kern="150" baseline="-25000" dirty="0" err="1">
                <a:solidFill>
                  <a:srgbClr val="000000"/>
                </a:solidFill>
                <a:latin typeface="Times New Roman" panose="02020603050405020304" pitchFamily="18" charset="0"/>
                <a:ea typeface="Times New Roman" panose="02020603050405020304" pitchFamily="18" charset="0"/>
              </a:rPr>
              <a:t>pyr</a:t>
            </a:r>
            <a:r>
              <a:rPr lang="en-US" sz="2400" i="1" kern="150" dirty="0">
                <a:solidFill>
                  <a:srgbClr val="000000"/>
                </a:solidFill>
                <a:latin typeface="Times New Roman" panose="02020603050405020304" pitchFamily="18" charset="0"/>
                <a:ea typeface="Times New Roman" panose="02020603050405020304" pitchFamily="18" charset="0"/>
              </a:rPr>
              <a:t> = 40 min </a:t>
            </a:r>
          </a:p>
          <a:p>
            <a:r>
              <a:rPr lang="en-US" sz="2400" i="1" kern="150" dirty="0">
                <a:solidFill>
                  <a:srgbClr val="000000"/>
                </a:solidFill>
                <a:latin typeface="Times New Roman" panose="02020603050405020304" pitchFamily="18" charset="0"/>
                <a:ea typeface="Times New Roman" panose="02020603050405020304" pitchFamily="18" charset="0"/>
              </a:rPr>
              <a:t>Pressure     	</a:t>
            </a:r>
            <a:r>
              <a:rPr lang="en-US" sz="2400" i="1" kern="150" dirty="0" err="1">
                <a:solidFill>
                  <a:srgbClr val="000000"/>
                </a:solidFill>
                <a:latin typeface="Times New Roman" panose="02020603050405020304" pitchFamily="18" charset="0"/>
                <a:ea typeface="Times New Roman" panose="02020603050405020304" pitchFamily="18" charset="0"/>
              </a:rPr>
              <a:t>p</a:t>
            </a:r>
            <a:r>
              <a:rPr lang="en-US" sz="2400" i="1" kern="150" baseline="-25000" dirty="0" err="1">
                <a:solidFill>
                  <a:srgbClr val="000000"/>
                </a:solidFill>
                <a:latin typeface="Times New Roman" panose="02020603050405020304" pitchFamily="18" charset="0"/>
                <a:ea typeface="Times New Roman" panose="02020603050405020304" pitchFamily="18" charset="0"/>
              </a:rPr>
              <a:t>pyr</a:t>
            </a:r>
            <a:r>
              <a:rPr lang="en-US" sz="2400" i="1" kern="150" dirty="0">
                <a:solidFill>
                  <a:srgbClr val="000000"/>
                </a:solidFill>
                <a:latin typeface="Times New Roman" panose="02020603050405020304" pitchFamily="18" charset="0"/>
                <a:ea typeface="Times New Roman" panose="02020603050405020304" pitchFamily="18" charset="0"/>
              </a:rPr>
              <a:t> = ~ 1 MPa</a:t>
            </a:r>
          </a:p>
        </p:txBody>
      </p:sp>
      <p:cxnSp>
        <p:nvCxnSpPr>
          <p:cNvPr id="141" name="Straight Arrow Connector 140">
            <a:extLst>
              <a:ext uri="{FF2B5EF4-FFF2-40B4-BE49-F238E27FC236}">
                <a16:creationId xmlns:a16="http://schemas.microsoft.com/office/drawing/2014/main" id="{DB670E66-5A22-4174-AB1C-496A81CBCA1C}"/>
              </a:ext>
            </a:extLst>
          </p:cNvPr>
          <p:cNvCxnSpPr/>
          <p:nvPr/>
        </p:nvCxnSpPr>
        <p:spPr>
          <a:xfrm>
            <a:off x="7681055" y="2302856"/>
            <a:ext cx="105783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7165D2CE-ACFE-41C9-B71B-6B11D4ED9376}"/>
              </a:ext>
            </a:extLst>
          </p:cNvPr>
          <p:cNvGrpSpPr/>
          <p:nvPr/>
        </p:nvGrpSpPr>
        <p:grpSpPr>
          <a:xfrm>
            <a:off x="8913856" y="1467942"/>
            <a:ext cx="942140" cy="834914"/>
            <a:chOff x="9309897" y="1600574"/>
            <a:chExt cx="1023202" cy="906750"/>
          </a:xfrm>
        </p:grpSpPr>
        <p:grpSp>
          <p:nvGrpSpPr>
            <p:cNvPr id="142" name="Group 141">
              <a:extLst>
                <a:ext uri="{FF2B5EF4-FFF2-40B4-BE49-F238E27FC236}">
                  <a16:creationId xmlns:a16="http://schemas.microsoft.com/office/drawing/2014/main" id="{FC545D43-7481-4B7F-8A3A-8772F3DCED31}"/>
                </a:ext>
              </a:extLst>
            </p:cNvPr>
            <p:cNvGrpSpPr/>
            <p:nvPr/>
          </p:nvGrpSpPr>
          <p:grpSpPr>
            <a:xfrm>
              <a:off x="9309897" y="1600574"/>
              <a:ext cx="1023202" cy="906750"/>
              <a:chOff x="6708588" y="4303138"/>
              <a:chExt cx="1646644" cy="1459232"/>
            </a:xfrm>
          </p:grpSpPr>
          <p:grpSp>
            <p:nvGrpSpPr>
              <p:cNvPr id="143" name="Группа 118">
                <a:extLst>
                  <a:ext uri="{FF2B5EF4-FFF2-40B4-BE49-F238E27FC236}">
                    <a16:creationId xmlns:a16="http://schemas.microsoft.com/office/drawing/2014/main" id="{F4695FB6-0BE0-4B14-9F02-5F78F2F12C8B}"/>
                  </a:ext>
                </a:extLst>
              </p:cNvPr>
              <p:cNvGrpSpPr/>
              <p:nvPr/>
            </p:nvGrpSpPr>
            <p:grpSpPr>
              <a:xfrm>
                <a:off x="6708588" y="4303138"/>
                <a:ext cx="1490698" cy="1459232"/>
                <a:chOff x="4995322" y="2726850"/>
                <a:chExt cx="1591056" cy="1600200"/>
              </a:xfrm>
            </p:grpSpPr>
            <p:sp>
              <p:nvSpPr>
                <p:cNvPr id="145" name="Блок-схема: узел 117">
                  <a:extLst>
                    <a:ext uri="{FF2B5EF4-FFF2-40B4-BE49-F238E27FC236}">
                      <a16:creationId xmlns:a16="http://schemas.microsoft.com/office/drawing/2014/main" id="{27F75757-0A52-427C-BABF-3D3816CA1F6F}"/>
                    </a:ext>
                  </a:extLst>
                </p:cNvPr>
                <p:cNvSpPr/>
                <p:nvPr/>
              </p:nvSpPr>
              <p:spPr>
                <a:xfrm>
                  <a:off x="4995322" y="2726850"/>
                  <a:ext cx="1591056" cy="1600200"/>
                </a:xfrm>
                <a:prstGeom prst="flowChartConnector">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46" name="Группа 126">
                  <a:extLst>
                    <a:ext uri="{FF2B5EF4-FFF2-40B4-BE49-F238E27FC236}">
                      <a16:creationId xmlns:a16="http://schemas.microsoft.com/office/drawing/2014/main" id="{8C0FA385-944F-4D2F-88D4-D24E9B732A5A}"/>
                    </a:ext>
                  </a:extLst>
                </p:cNvPr>
                <p:cNvGrpSpPr/>
                <p:nvPr/>
              </p:nvGrpSpPr>
              <p:grpSpPr>
                <a:xfrm>
                  <a:off x="5176513" y="2785300"/>
                  <a:ext cx="1246123" cy="1382316"/>
                  <a:chOff x="4067944" y="2573255"/>
                  <a:chExt cx="1800200" cy="1949766"/>
                </a:xfrm>
              </p:grpSpPr>
              <p:sp>
                <p:nvSpPr>
                  <p:cNvPr id="147" name="Блок-схема: узел 127">
                    <a:extLst>
                      <a:ext uri="{FF2B5EF4-FFF2-40B4-BE49-F238E27FC236}">
                        <a16:creationId xmlns:a16="http://schemas.microsoft.com/office/drawing/2014/main" id="{E3F11944-E2DD-4E7C-A608-0B6F6D5758B6}"/>
                      </a:ext>
                    </a:extLst>
                  </p:cNvPr>
                  <p:cNvSpPr/>
                  <p:nvPr/>
                </p:nvSpPr>
                <p:spPr>
                  <a:xfrm>
                    <a:off x="4067944" y="2722821"/>
                    <a:ext cx="1800200" cy="1800200"/>
                  </a:xfrm>
                  <a:prstGeom prst="flowChartConnector">
                    <a:avLst/>
                  </a:prstGeom>
                  <a:solidFill>
                    <a:schemeClr val="accent5">
                      <a:lumMod val="60000"/>
                      <a:lumOff val="40000"/>
                    </a:schemeClr>
                  </a:solidFill>
                  <a:ln w="25400" cap="flat" cmpd="sng" algn="ctr">
                    <a:solidFill>
                      <a:schemeClr val="accent5">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8" name="Блок-схема: узел 128">
                    <a:extLst>
                      <a:ext uri="{FF2B5EF4-FFF2-40B4-BE49-F238E27FC236}">
                        <a16:creationId xmlns:a16="http://schemas.microsoft.com/office/drawing/2014/main" id="{421458AA-0E1B-47A6-A8D3-C7C59836E7BA}"/>
                      </a:ext>
                    </a:extLst>
                  </p:cNvPr>
                  <p:cNvSpPr/>
                  <p:nvPr/>
                </p:nvSpPr>
                <p:spPr>
                  <a:xfrm>
                    <a:off x="4490718" y="3146670"/>
                    <a:ext cx="954652" cy="952502"/>
                  </a:xfrm>
                  <a:prstGeom prst="flowChartConnector">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49" name="TextBox 148">
                    <a:extLst>
                      <a:ext uri="{FF2B5EF4-FFF2-40B4-BE49-F238E27FC236}">
                        <a16:creationId xmlns:a16="http://schemas.microsoft.com/office/drawing/2014/main" id="{71D16994-2731-420E-8CB7-CAC0A2CB9260}"/>
                      </a:ext>
                    </a:extLst>
                  </p:cNvPr>
                  <p:cNvSpPr txBox="1"/>
                  <p:nvPr/>
                </p:nvSpPr>
                <p:spPr>
                  <a:xfrm>
                    <a:off x="4337163" y="2573255"/>
                    <a:ext cx="1150340" cy="6512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Fe</a:t>
                    </a:r>
                    <a:r>
                      <a:rPr kumimoji="0" lang="en-US" sz="1100" b="0" i="0" u="none" strike="noStrike" kern="0" cap="none" spc="0" normalizeH="0" baseline="-25000" noProof="0" dirty="0">
                        <a:ln>
                          <a:noFill/>
                        </a:ln>
                        <a:solidFill>
                          <a:prstClr val="black"/>
                        </a:solidFill>
                        <a:effectLst/>
                        <a:uLnTx/>
                        <a:uFillTx/>
                      </a:rPr>
                      <a:t>3</a:t>
                    </a:r>
                    <a:r>
                      <a:rPr kumimoji="0" lang="en-US" sz="1100" b="0" i="0" u="none" strike="noStrike" kern="0" cap="none" spc="0" normalizeH="0" baseline="0" noProof="0" dirty="0">
                        <a:ln>
                          <a:noFill/>
                        </a:ln>
                        <a:solidFill>
                          <a:prstClr val="black"/>
                        </a:solidFill>
                        <a:effectLst/>
                        <a:uLnTx/>
                        <a:uFillTx/>
                      </a:rPr>
                      <a:t>C</a:t>
                    </a:r>
                  </a:p>
                </p:txBody>
              </p:sp>
            </p:grpSp>
          </p:grpSp>
          <p:sp>
            <p:nvSpPr>
              <p:cNvPr id="144" name="TextBox 143">
                <a:extLst>
                  <a:ext uri="{FF2B5EF4-FFF2-40B4-BE49-F238E27FC236}">
                    <a16:creationId xmlns:a16="http://schemas.microsoft.com/office/drawing/2014/main" id="{BA2221AD-6B2F-4E88-AC4E-1B572749F849}"/>
                  </a:ext>
                </a:extLst>
              </p:cNvPr>
              <p:cNvSpPr txBox="1"/>
              <p:nvPr/>
            </p:nvSpPr>
            <p:spPr>
              <a:xfrm>
                <a:off x="7898106" y="4653564"/>
                <a:ext cx="457126" cy="4210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C</a:t>
                </a:r>
              </a:p>
            </p:txBody>
          </p:sp>
        </p:grpSp>
        <p:sp>
          <p:nvSpPr>
            <p:cNvPr id="150" name="TextBox 149">
              <a:extLst>
                <a:ext uri="{FF2B5EF4-FFF2-40B4-BE49-F238E27FC236}">
                  <a16:creationId xmlns:a16="http://schemas.microsoft.com/office/drawing/2014/main" id="{EA797FD0-420B-428C-97CA-4AD5AD334CE3}"/>
                </a:ext>
              </a:extLst>
            </p:cNvPr>
            <p:cNvSpPr txBox="1"/>
            <p:nvPr/>
          </p:nvSpPr>
          <p:spPr>
            <a:xfrm>
              <a:off x="9599878" y="1878589"/>
              <a:ext cx="370614" cy="307777"/>
            </a:xfrm>
            <a:prstGeom prst="rect">
              <a:avLst/>
            </a:prstGeom>
            <a:noFill/>
          </p:spPr>
          <p:txBody>
            <a:bodyPr wrap="none" rtlCol="0">
              <a:spAutoFit/>
            </a:bodyPr>
            <a:lstStyle/>
            <a:p>
              <a:r>
                <a:rPr lang="en-US" sz="1400" dirty="0"/>
                <a:t>Fe</a:t>
              </a:r>
            </a:p>
          </p:txBody>
        </p:sp>
      </p:grpSp>
      <p:grpSp>
        <p:nvGrpSpPr>
          <p:cNvPr id="151" name="Group 150">
            <a:extLst>
              <a:ext uri="{FF2B5EF4-FFF2-40B4-BE49-F238E27FC236}">
                <a16:creationId xmlns:a16="http://schemas.microsoft.com/office/drawing/2014/main" id="{B8F3979B-AEC4-4621-96E1-EAF3F23A7765}"/>
              </a:ext>
            </a:extLst>
          </p:cNvPr>
          <p:cNvGrpSpPr/>
          <p:nvPr/>
        </p:nvGrpSpPr>
        <p:grpSpPr>
          <a:xfrm>
            <a:off x="9846304" y="1723932"/>
            <a:ext cx="942140" cy="834914"/>
            <a:chOff x="9309897" y="1600574"/>
            <a:chExt cx="1023202" cy="906750"/>
          </a:xfrm>
        </p:grpSpPr>
        <p:grpSp>
          <p:nvGrpSpPr>
            <p:cNvPr id="152" name="Group 151">
              <a:extLst>
                <a:ext uri="{FF2B5EF4-FFF2-40B4-BE49-F238E27FC236}">
                  <a16:creationId xmlns:a16="http://schemas.microsoft.com/office/drawing/2014/main" id="{B82D24C0-4130-476D-A111-A5B954DE749B}"/>
                </a:ext>
              </a:extLst>
            </p:cNvPr>
            <p:cNvGrpSpPr/>
            <p:nvPr/>
          </p:nvGrpSpPr>
          <p:grpSpPr>
            <a:xfrm>
              <a:off x="9309897" y="1600574"/>
              <a:ext cx="1023202" cy="906750"/>
              <a:chOff x="6708588" y="4303138"/>
              <a:chExt cx="1646644" cy="1459232"/>
            </a:xfrm>
          </p:grpSpPr>
          <p:grpSp>
            <p:nvGrpSpPr>
              <p:cNvPr id="154" name="Группа 118">
                <a:extLst>
                  <a:ext uri="{FF2B5EF4-FFF2-40B4-BE49-F238E27FC236}">
                    <a16:creationId xmlns:a16="http://schemas.microsoft.com/office/drawing/2014/main" id="{D2495D67-89CB-494B-9CB6-36798DD0AAF6}"/>
                  </a:ext>
                </a:extLst>
              </p:cNvPr>
              <p:cNvGrpSpPr/>
              <p:nvPr/>
            </p:nvGrpSpPr>
            <p:grpSpPr>
              <a:xfrm>
                <a:off x="6708588" y="4303138"/>
                <a:ext cx="1490698" cy="1459232"/>
                <a:chOff x="4995322" y="2726850"/>
                <a:chExt cx="1591056" cy="1600200"/>
              </a:xfrm>
            </p:grpSpPr>
            <p:sp>
              <p:nvSpPr>
                <p:cNvPr id="156" name="Блок-схема: узел 117">
                  <a:extLst>
                    <a:ext uri="{FF2B5EF4-FFF2-40B4-BE49-F238E27FC236}">
                      <a16:creationId xmlns:a16="http://schemas.microsoft.com/office/drawing/2014/main" id="{AD836B91-E258-406E-B390-29ADBEE905F4}"/>
                    </a:ext>
                  </a:extLst>
                </p:cNvPr>
                <p:cNvSpPr/>
                <p:nvPr/>
              </p:nvSpPr>
              <p:spPr>
                <a:xfrm>
                  <a:off x="4995322" y="2726850"/>
                  <a:ext cx="1591056" cy="1600200"/>
                </a:xfrm>
                <a:prstGeom prst="flowChartConnector">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57" name="Группа 126">
                  <a:extLst>
                    <a:ext uri="{FF2B5EF4-FFF2-40B4-BE49-F238E27FC236}">
                      <a16:creationId xmlns:a16="http://schemas.microsoft.com/office/drawing/2014/main" id="{2DE0D56B-47D9-40A5-9706-40D1FD4C900C}"/>
                    </a:ext>
                  </a:extLst>
                </p:cNvPr>
                <p:cNvGrpSpPr/>
                <p:nvPr/>
              </p:nvGrpSpPr>
              <p:grpSpPr>
                <a:xfrm>
                  <a:off x="5176513" y="2785300"/>
                  <a:ext cx="1246123" cy="1382316"/>
                  <a:chOff x="4067944" y="2573255"/>
                  <a:chExt cx="1800200" cy="1949766"/>
                </a:xfrm>
              </p:grpSpPr>
              <p:sp>
                <p:nvSpPr>
                  <p:cNvPr id="158" name="Блок-схема: узел 127">
                    <a:extLst>
                      <a:ext uri="{FF2B5EF4-FFF2-40B4-BE49-F238E27FC236}">
                        <a16:creationId xmlns:a16="http://schemas.microsoft.com/office/drawing/2014/main" id="{5F667B30-23E3-4EE8-AC27-7CDD77EDEE56}"/>
                      </a:ext>
                    </a:extLst>
                  </p:cNvPr>
                  <p:cNvSpPr/>
                  <p:nvPr/>
                </p:nvSpPr>
                <p:spPr>
                  <a:xfrm>
                    <a:off x="4067944" y="2722821"/>
                    <a:ext cx="1800200" cy="1800200"/>
                  </a:xfrm>
                  <a:prstGeom prst="flowChartConnector">
                    <a:avLst/>
                  </a:prstGeom>
                  <a:solidFill>
                    <a:schemeClr val="accent5">
                      <a:lumMod val="60000"/>
                      <a:lumOff val="40000"/>
                    </a:schemeClr>
                  </a:solidFill>
                  <a:ln w="25400" cap="flat" cmpd="sng" algn="ctr">
                    <a:solidFill>
                      <a:schemeClr val="accent5">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9" name="Блок-схема: узел 128">
                    <a:extLst>
                      <a:ext uri="{FF2B5EF4-FFF2-40B4-BE49-F238E27FC236}">
                        <a16:creationId xmlns:a16="http://schemas.microsoft.com/office/drawing/2014/main" id="{635A40B9-F3B9-417C-9CAC-6C5FA514D453}"/>
                      </a:ext>
                    </a:extLst>
                  </p:cNvPr>
                  <p:cNvSpPr/>
                  <p:nvPr/>
                </p:nvSpPr>
                <p:spPr>
                  <a:xfrm>
                    <a:off x="4490718" y="3146670"/>
                    <a:ext cx="954652" cy="952502"/>
                  </a:xfrm>
                  <a:prstGeom prst="flowChartConnector">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E374A673-B661-4D46-B482-9F15B5435F9E}"/>
                      </a:ext>
                    </a:extLst>
                  </p:cNvPr>
                  <p:cNvSpPr txBox="1"/>
                  <p:nvPr/>
                </p:nvSpPr>
                <p:spPr>
                  <a:xfrm>
                    <a:off x="4337163" y="2573255"/>
                    <a:ext cx="1150340" cy="6512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Fe</a:t>
                    </a:r>
                    <a:r>
                      <a:rPr kumimoji="0" lang="en-US" sz="1100" b="0" i="0" u="none" strike="noStrike" kern="0" cap="none" spc="0" normalizeH="0" baseline="-25000" noProof="0" dirty="0">
                        <a:ln>
                          <a:noFill/>
                        </a:ln>
                        <a:solidFill>
                          <a:prstClr val="black"/>
                        </a:solidFill>
                        <a:effectLst/>
                        <a:uLnTx/>
                        <a:uFillTx/>
                      </a:rPr>
                      <a:t>3</a:t>
                    </a:r>
                    <a:r>
                      <a:rPr kumimoji="0" lang="en-US" sz="1100" b="0" i="0" u="none" strike="noStrike" kern="0" cap="none" spc="0" normalizeH="0" baseline="0" noProof="0" dirty="0">
                        <a:ln>
                          <a:noFill/>
                        </a:ln>
                        <a:solidFill>
                          <a:prstClr val="black"/>
                        </a:solidFill>
                        <a:effectLst/>
                        <a:uLnTx/>
                        <a:uFillTx/>
                      </a:rPr>
                      <a:t>C</a:t>
                    </a:r>
                  </a:p>
                </p:txBody>
              </p:sp>
            </p:grpSp>
          </p:grpSp>
          <p:sp>
            <p:nvSpPr>
              <p:cNvPr id="155" name="TextBox 154">
                <a:extLst>
                  <a:ext uri="{FF2B5EF4-FFF2-40B4-BE49-F238E27FC236}">
                    <a16:creationId xmlns:a16="http://schemas.microsoft.com/office/drawing/2014/main" id="{9AF7A50D-D406-4B2C-801C-C1B9D3C469A8}"/>
                  </a:ext>
                </a:extLst>
              </p:cNvPr>
              <p:cNvSpPr txBox="1"/>
              <p:nvPr/>
            </p:nvSpPr>
            <p:spPr>
              <a:xfrm>
                <a:off x="7898106" y="4653564"/>
                <a:ext cx="457126" cy="4210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C</a:t>
                </a:r>
              </a:p>
            </p:txBody>
          </p:sp>
        </p:grpSp>
        <p:sp>
          <p:nvSpPr>
            <p:cNvPr id="153" name="TextBox 152">
              <a:extLst>
                <a:ext uri="{FF2B5EF4-FFF2-40B4-BE49-F238E27FC236}">
                  <a16:creationId xmlns:a16="http://schemas.microsoft.com/office/drawing/2014/main" id="{42B30794-E7CA-4AD0-98BE-9C507AEE0005}"/>
                </a:ext>
              </a:extLst>
            </p:cNvPr>
            <p:cNvSpPr txBox="1"/>
            <p:nvPr/>
          </p:nvSpPr>
          <p:spPr>
            <a:xfrm>
              <a:off x="9599878" y="1878589"/>
              <a:ext cx="370614" cy="307777"/>
            </a:xfrm>
            <a:prstGeom prst="rect">
              <a:avLst/>
            </a:prstGeom>
            <a:noFill/>
          </p:spPr>
          <p:txBody>
            <a:bodyPr wrap="none" rtlCol="0">
              <a:spAutoFit/>
            </a:bodyPr>
            <a:lstStyle/>
            <a:p>
              <a:r>
                <a:rPr lang="en-US" sz="1400" dirty="0"/>
                <a:t>Fe</a:t>
              </a:r>
            </a:p>
          </p:txBody>
        </p:sp>
      </p:grpSp>
      <p:grpSp>
        <p:nvGrpSpPr>
          <p:cNvPr id="161" name="Group 160">
            <a:extLst>
              <a:ext uri="{FF2B5EF4-FFF2-40B4-BE49-F238E27FC236}">
                <a16:creationId xmlns:a16="http://schemas.microsoft.com/office/drawing/2014/main" id="{644DB57C-0777-466C-AC99-6951D617EF85}"/>
              </a:ext>
            </a:extLst>
          </p:cNvPr>
          <p:cNvGrpSpPr/>
          <p:nvPr/>
        </p:nvGrpSpPr>
        <p:grpSpPr>
          <a:xfrm>
            <a:off x="9108338" y="2325372"/>
            <a:ext cx="942140" cy="834914"/>
            <a:chOff x="9309897" y="1600574"/>
            <a:chExt cx="1023202" cy="906750"/>
          </a:xfrm>
        </p:grpSpPr>
        <p:grpSp>
          <p:nvGrpSpPr>
            <p:cNvPr id="162" name="Group 161">
              <a:extLst>
                <a:ext uri="{FF2B5EF4-FFF2-40B4-BE49-F238E27FC236}">
                  <a16:creationId xmlns:a16="http://schemas.microsoft.com/office/drawing/2014/main" id="{4623A2FD-4A0D-43AC-B259-28DD75981076}"/>
                </a:ext>
              </a:extLst>
            </p:cNvPr>
            <p:cNvGrpSpPr/>
            <p:nvPr/>
          </p:nvGrpSpPr>
          <p:grpSpPr>
            <a:xfrm>
              <a:off x="9309897" y="1600574"/>
              <a:ext cx="1023202" cy="906750"/>
              <a:chOff x="6708588" y="4303138"/>
              <a:chExt cx="1646644" cy="1459232"/>
            </a:xfrm>
          </p:grpSpPr>
          <p:grpSp>
            <p:nvGrpSpPr>
              <p:cNvPr id="164" name="Группа 118">
                <a:extLst>
                  <a:ext uri="{FF2B5EF4-FFF2-40B4-BE49-F238E27FC236}">
                    <a16:creationId xmlns:a16="http://schemas.microsoft.com/office/drawing/2014/main" id="{1D75819A-3948-457F-A8F3-5BF7679FC04B}"/>
                  </a:ext>
                </a:extLst>
              </p:cNvPr>
              <p:cNvGrpSpPr/>
              <p:nvPr/>
            </p:nvGrpSpPr>
            <p:grpSpPr>
              <a:xfrm>
                <a:off x="6708588" y="4303138"/>
                <a:ext cx="1490698" cy="1459232"/>
                <a:chOff x="4995322" y="2726850"/>
                <a:chExt cx="1591056" cy="1600200"/>
              </a:xfrm>
            </p:grpSpPr>
            <p:sp>
              <p:nvSpPr>
                <p:cNvPr id="166" name="Блок-схема: узел 117">
                  <a:extLst>
                    <a:ext uri="{FF2B5EF4-FFF2-40B4-BE49-F238E27FC236}">
                      <a16:creationId xmlns:a16="http://schemas.microsoft.com/office/drawing/2014/main" id="{97C9063F-5E45-4E5C-9DF0-56FC0F4BA3F9}"/>
                    </a:ext>
                  </a:extLst>
                </p:cNvPr>
                <p:cNvSpPr/>
                <p:nvPr/>
              </p:nvSpPr>
              <p:spPr>
                <a:xfrm>
                  <a:off x="4995322" y="2726850"/>
                  <a:ext cx="1591056" cy="1600200"/>
                </a:xfrm>
                <a:prstGeom prst="flowChartConnector">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67" name="Группа 126">
                  <a:extLst>
                    <a:ext uri="{FF2B5EF4-FFF2-40B4-BE49-F238E27FC236}">
                      <a16:creationId xmlns:a16="http://schemas.microsoft.com/office/drawing/2014/main" id="{4D3298FF-FAEC-4A14-89D9-FA2ADC50AB62}"/>
                    </a:ext>
                  </a:extLst>
                </p:cNvPr>
                <p:cNvGrpSpPr/>
                <p:nvPr/>
              </p:nvGrpSpPr>
              <p:grpSpPr>
                <a:xfrm>
                  <a:off x="5176513" y="2785300"/>
                  <a:ext cx="1246123" cy="1382316"/>
                  <a:chOff x="4067944" y="2573255"/>
                  <a:chExt cx="1800200" cy="1949766"/>
                </a:xfrm>
              </p:grpSpPr>
              <p:sp>
                <p:nvSpPr>
                  <p:cNvPr id="168" name="Блок-схема: узел 127">
                    <a:extLst>
                      <a:ext uri="{FF2B5EF4-FFF2-40B4-BE49-F238E27FC236}">
                        <a16:creationId xmlns:a16="http://schemas.microsoft.com/office/drawing/2014/main" id="{F66565BB-2EF5-49A4-A44E-6A5CA08BD5FB}"/>
                      </a:ext>
                    </a:extLst>
                  </p:cNvPr>
                  <p:cNvSpPr/>
                  <p:nvPr/>
                </p:nvSpPr>
                <p:spPr>
                  <a:xfrm>
                    <a:off x="4067944" y="2722821"/>
                    <a:ext cx="1800200" cy="1800200"/>
                  </a:xfrm>
                  <a:prstGeom prst="flowChartConnector">
                    <a:avLst/>
                  </a:prstGeom>
                  <a:solidFill>
                    <a:schemeClr val="accent5">
                      <a:lumMod val="60000"/>
                      <a:lumOff val="40000"/>
                    </a:schemeClr>
                  </a:solidFill>
                  <a:ln w="25400" cap="flat" cmpd="sng" algn="ctr">
                    <a:solidFill>
                      <a:schemeClr val="accent5">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9" name="Блок-схема: узел 128">
                    <a:extLst>
                      <a:ext uri="{FF2B5EF4-FFF2-40B4-BE49-F238E27FC236}">
                        <a16:creationId xmlns:a16="http://schemas.microsoft.com/office/drawing/2014/main" id="{7B4ADD07-E4B2-4826-B49A-5B64AAB41830}"/>
                      </a:ext>
                    </a:extLst>
                  </p:cNvPr>
                  <p:cNvSpPr/>
                  <p:nvPr/>
                </p:nvSpPr>
                <p:spPr>
                  <a:xfrm>
                    <a:off x="4490718" y="3146670"/>
                    <a:ext cx="954652" cy="952502"/>
                  </a:xfrm>
                  <a:prstGeom prst="flowChartConnector">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70" name="TextBox 169">
                    <a:extLst>
                      <a:ext uri="{FF2B5EF4-FFF2-40B4-BE49-F238E27FC236}">
                        <a16:creationId xmlns:a16="http://schemas.microsoft.com/office/drawing/2014/main" id="{8A0F2D10-A0FB-496C-968F-7251B6CC13DB}"/>
                      </a:ext>
                    </a:extLst>
                  </p:cNvPr>
                  <p:cNvSpPr txBox="1"/>
                  <p:nvPr/>
                </p:nvSpPr>
                <p:spPr>
                  <a:xfrm>
                    <a:off x="4337163" y="2573255"/>
                    <a:ext cx="1150340" cy="6512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Fe</a:t>
                    </a:r>
                    <a:r>
                      <a:rPr kumimoji="0" lang="en-US" sz="1100" b="0" i="0" u="none" strike="noStrike" kern="0" cap="none" spc="0" normalizeH="0" baseline="-25000" noProof="0" dirty="0">
                        <a:ln>
                          <a:noFill/>
                        </a:ln>
                        <a:solidFill>
                          <a:prstClr val="black"/>
                        </a:solidFill>
                        <a:effectLst/>
                        <a:uLnTx/>
                        <a:uFillTx/>
                      </a:rPr>
                      <a:t>3</a:t>
                    </a:r>
                    <a:r>
                      <a:rPr kumimoji="0" lang="en-US" sz="1100" b="0" i="0" u="none" strike="noStrike" kern="0" cap="none" spc="0" normalizeH="0" baseline="0" noProof="0" dirty="0">
                        <a:ln>
                          <a:noFill/>
                        </a:ln>
                        <a:solidFill>
                          <a:prstClr val="black"/>
                        </a:solidFill>
                        <a:effectLst/>
                        <a:uLnTx/>
                        <a:uFillTx/>
                      </a:rPr>
                      <a:t>C</a:t>
                    </a:r>
                  </a:p>
                </p:txBody>
              </p:sp>
            </p:grpSp>
          </p:grpSp>
          <p:sp>
            <p:nvSpPr>
              <p:cNvPr id="165" name="TextBox 164">
                <a:extLst>
                  <a:ext uri="{FF2B5EF4-FFF2-40B4-BE49-F238E27FC236}">
                    <a16:creationId xmlns:a16="http://schemas.microsoft.com/office/drawing/2014/main" id="{8F12ABC7-C814-4AC8-A717-56CE17A4AB83}"/>
                  </a:ext>
                </a:extLst>
              </p:cNvPr>
              <p:cNvSpPr txBox="1"/>
              <p:nvPr/>
            </p:nvSpPr>
            <p:spPr>
              <a:xfrm>
                <a:off x="7898106" y="4653564"/>
                <a:ext cx="457126" cy="4210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C</a:t>
                </a:r>
              </a:p>
            </p:txBody>
          </p:sp>
        </p:grpSp>
        <p:sp>
          <p:nvSpPr>
            <p:cNvPr id="163" name="TextBox 162">
              <a:extLst>
                <a:ext uri="{FF2B5EF4-FFF2-40B4-BE49-F238E27FC236}">
                  <a16:creationId xmlns:a16="http://schemas.microsoft.com/office/drawing/2014/main" id="{4A630E0F-DC0B-423B-A87A-BD4309B0C879}"/>
                </a:ext>
              </a:extLst>
            </p:cNvPr>
            <p:cNvSpPr txBox="1"/>
            <p:nvPr/>
          </p:nvSpPr>
          <p:spPr>
            <a:xfrm>
              <a:off x="9599878" y="1878589"/>
              <a:ext cx="370614" cy="307777"/>
            </a:xfrm>
            <a:prstGeom prst="rect">
              <a:avLst/>
            </a:prstGeom>
            <a:noFill/>
          </p:spPr>
          <p:txBody>
            <a:bodyPr wrap="none" rtlCol="0">
              <a:spAutoFit/>
            </a:bodyPr>
            <a:lstStyle/>
            <a:p>
              <a:r>
                <a:rPr lang="en-US" sz="1400" dirty="0"/>
                <a:t>Fe</a:t>
              </a:r>
            </a:p>
          </p:txBody>
        </p:sp>
      </p:grpSp>
      <p:sp>
        <p:nvSpPr>
          <p:cNvPr id="171" name="TextBox 170">
            <a:extLst>
              <a:ext uri="{FF2B5EF4-FFF2-40B4-BE49-F238E27FC236}">
                <a16:creationId xmlns:a16="http://schemas.microsoft.com/office/drawing/2014/main" id="{7EAAEA6D-0AD9-45CB-B10E-42B3F392EFD2}"/>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103785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653394" y="-53793"/>
            <a:ext cx="8254092" cy="954107"/>
          </a:xfrm>
          <a:prstGeom prst="rect">
            <a:avLst/>
          </a:prstGeom>
          <a:noFill/>
        </p:spPr>
        <p:txBody>
          <a:bodyPr wrap="square">
            <a:spAutoFit/>
          </a:bodyPr>
          <a:lstStyle/>
          <a:p>
            <a:pPr algn="ctr"/>
            <a:r>
              <a:rPr lang="pt-BR" sz="2800" dirty="0">
                <a:solidFill>
                  <a:schemeClr val="bg2">
                    <a:lumMod val="10000"/>
                  </a:schemeClr>
                </a:solidFill>
              </a:rPr>
              <a:t>SEM and TEM images of Fe-Fe</a:t>
            </a:r>
            <a:r>
              <a:rPr lang="pt-BR" sz="2800" baseline="-25000" dirty="0">
                <a:solidFill>
                  <a:schemeClr val="bg2">
                    <a:lumMod val="10000"/>
                  </a:schemeClr>
                </a:solidFill>
              </a:rPr>
              <a:t>3</a:t>
            </a:r>
            <a:r>
              <a:rPr lang="pt-BR" sz="2800" dirty="0">
                <a:solidFill>
                  <a:schemeClr val="bg2">
                    <a:lumMod val="10000"/>
                  </a:schemeClr>
                </a:solidFill>
              </a:rPr>
              <a:t>C Core-shell nanoparticles</a:t>
            </a:r>
            <a:endParaRPr lang="en-US" sz="2800" dirty="0">
              <a:solidFill>
                <a:schemeClr val="bg2">
                  <a:lumMod val="10000"/>
                </a:schemeClr>
              </a:solidFill>
            </a:endParaRPr>
          </a:p>
        </p:txBody>
      </p:sp>
      <p:pic>
        <p:nvPicPr>
          <p:cNvPr id="14" name="Рисунок 13" descr="C:\Users\admin\Desktop\Fe54_008.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71" y="1425358"/>
            <a:ext cx="3975806" cy="3834336"/>
          </a:xfrm>
          <a:prstGeom prst="rect">
            <a:avLst/>
          </a:prstGeom>
          <a:noFill/>
          <a:ln>
            <a:noFill/>
          </a:ln>
        </p:spPr>
      </p:pic>
      <p:pic>
        <p:nvPicPr>
          <p:cNvPr id="18" name="Рисунок 17">
            <a:extLst>
              <a:ext uri="{FF2B5EF4-FFF2-40B4-BE49-F238E27FC236}">
                <a16:creationId xmlns:a16="http://schemas.microsoft.com/office/drawing/2014/main" id="{D8EB04CF-9F4D-4B18-8C9D-08D24538156D}"/>
              </a:ext>
            </a:extLst>
          </p:cNvPr>
          <p:cNvPicPr/>
          <p:nvPr/>
        </p:nvPicPr>
        <p:blipFill>
          <a:blip r:embed="rId5" cstate="print"/>
          <a:stretch>
            <a:fillRect/>
          </a:stretch>
        </p:blipFill>
        <p:spPr>
          <a:xfrm>
            <a:off x="4483806" y="1430848"/>
            <a:ext cx="3720393" cy="3828845"/>
          </a:xfrm>
          <a:prstGeom prst="rect">
            <a:avLst/>
          </a:prstGeom>
        </p:spPr>
      </p:pic>
      <p:pic>
        <p:nvPicPr>
          <p:cNvPr id="20" name="Рисунок 19"/>
          <p:cNvPicPr/>
          <p:nvPr/>
        </p:nvPicPr>
        <p:blipFill>
          <a:blip r:embed="rId6" cstate="print">
            <a:extLst>
              <a:ext uri="{28A0092B-C50C-407E-A947-70E740481C1C}">
                <a14:useLocalDpi xmlns:a14="http://schemas.microsoft.com/office/drawing/2010/main" val="0"/>
              </a:ext>
            </a:extLst>
          </a:blip>
          <a:stretch>
            <a:fillRect/>
          </a:stretch>
        </p:blipFill>
        <p:spPr>
          <a:xfrm>
            <a:off x="8204200" y="1401821"/>
            <a:ext cx="3901414" cy="3637264"/>
          </a:xfrm>
          <a:prstGeom prst="rect">
            <a:avLst/>
          </a:prstGeom>
        </p:spPr>
      </p:pic>
      <p:pic>
        <p:nvPicPr>
          <p:cNvPr id="21" name="Picture 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2202" y="1430848"/>
            <a:ext cx="1481997" cy="1433956"/>
          </a:xfrm>
          <a:prstGeom prst="rect">
            <a:avLst/>
          </a:prstGeom>
          <a:noFill/>
          <a:ln>
            <a:solidFill>
              <a:schemeClr val="bg1"/>
            </a:solidFill>
          </a:ln>
        </p:spPr>
      </p:pic>
      <p:sp>
        <p:nvSpPr>
          <p:cNvPr id="2" name="Slide Number Placeholder 1">
            <a:extLst>
              <a:ext uri="{FF2B5EF4-FFF2-40B4-BE49-F238E27FC236}">
                <a16:creationId xmlns:a16="http://schemas.microsoft.com/office/drawing/2014/main" id="{2BC8B322-AE60-4FA0-B84A-E8B8B712F124}"/>
              </a:ext>
            </a:extLst>
          </p:cNvPr>
          <p:cNvSpPr>
            <a:spLocks noGrp="1"/>
          </p:cNvSpPr>
          <p:nvPr>
            <p:ph type="sldNum" sz="quarter" idx="12"/>
          </p:nvPr>
        </p:nvSpPr>
        <p:spPr/>
        <p:txBody>
          <a:bodyPr/>
          <a:lstStyle/>
          <a:p>
            <a:fld id="{BFDFBF6D-78F9-4924-B854-B3D06287C8F4}" type="slidenum">
              <a:rPr lang="en-US" smtClean="0"/>
              <a:t>4</a:t>
            </a:fld>
            <a:endParaRPr lang="en-US"/>
          </a:p>
        </p:txBody>
      </p:sp>
      <p:sp>
        <p:nvSpPr>
          <p:cNvPr id="11" name="TextBox 10">
            <a:extLst>
              <a:ext uri="{FF2B5EF4-FFF2-40B4-BE49-F238E27FC236}">
                <a16:creationId xmlns:a16="http://schemas.microsoft.com/office/drawing/2014/main" id="{7F335610-287D-4886-A77F-B3171461E0C2}"/>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177287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95175" y="158471"/>
            <a:ext cx="7146758" cy="523220"/>
          </a:xfrm>
          <a:prstGeom prst="rect">
            <a:avLst/>
          </a:prstGeom>
          <a:noFill/>
        </p:spPr>
        <p:txBody>
          <a:bodyPr wrap="square">
            <a:spAutoFit/>
          </a:bodyPr>
          <a:lstStyle/>
          <a:p>
            <a:pPr algn="ctr"/>
            <a:r>
              <a:rPr lang="en-US" sz="2800" dirty="0">
                <a:solidFill>
                  <a:schemeClr val="bg2">
                    <a:lumMod val="10000"/>
                  </a:schemeClr>
                </a:solidFill>
              </a:rPr>
              <a:t>Phase composition of synthesized material</a:t>
            </a:r>
          </a:p>
        </p:txBody>
      </p:sp>
      <p:pic>
        <p:nvPicPr>
          <p:cNvPr id="10" name="Рисунок 9"/>
          <p:cNvPicPr/>
          <p:nvPr/>
        </p:nvPicPr>
        <p:blipFill rotWithShape="1">
          <a:blip r:embed="rId4" cstate="print">
            <a:extLst>
              <a:ext uri="{28A0092B-C50C-407E-A947-70E740481C1C}">
                <a14:useLocalDpi xmlns:a14="http://schemas.microsoft.com/office/drawing/2010/main" val="0"/>
              </a:ext>
            </a:extLst>
          </a:blip>
          <a:srcRect t="2036"/>
          <a:stretch/>
        </p:blipFill>
        <p:spPr bwMode="auto">
          <a:xfrm>
            <a:off x="319402" y="1181500"/>
            <a:ext cx="6690910" cy="5014686"/>
          </a:xfrm>
          <a:prstGeom prst="rect">
            <a:avLst/>
          </a:prstGeom>
          <a:ln>
            <a:noFill/>
          </a:ln>
          <a:extLst>
            <a:ext uri="{53640926-AAD7-44D8-BBD7-CCE9431645EC}">
              <a14:shadowObscured xmlns:a14="http://schemas.microsoft.com/office/drawing/2010/main"/>
            </a:ext>
          </a:extLst>
        </p:spPr>
      </p:pic>
      <p:graphicFrame>
        <p:nvGraphicFramePr>
          <p:cNvPr id="2" name="Таблица 1"/>
          <p:cNvGraphicFramePr>
            <a:graphicFrameLocks noGrp="1"/>
          </p:cNvGraphicFramePr>
          <p:nvPr>
            <p:extLst>
              <p:ext uri="{D42A27DB-BD31-4B8C-83A1-F6EECF244321}">
                <p14:modId xmlns:p14="http://schemas.microsoft.com/office/powerpoint/2010/main" val="1127598689"/>
              </p:ext>
            </p:extLst>
          </p:nvPr>
        </p:nvGraphicFramePr>
        <p:xfrm>
          <a:off x="7150012" y="1431479"/>
          <a:ext cx="4579344" cy="3995042"/>
        </p:xfrm>
        <a:graphic>
          <a:graphicData uri="http://schemas.openxmlformats.org/drawingml/2006/table">
            <a:tbl>
              <a:tblPr>
                <a:tableStyleId>{5C22544A-7EE6-4342-B048-85BDC9FD1C3A}</a:tableStyleId>
              </a:tblPr>
              <a:tblGrid>
                <a:gridCol w="1153974">
                  <a:extLst>
                    <a:ext uri="{9D8B030D-6E8A-4147-A177-3AD203B41FA5}">
                      <a16:colId xmlns:a16="http://schemas.microsoft.com/office/drawing/2014/main" val="20000"/>
                    </a:ext>
                  </a:extLst>
                </a:gridCol>
                <a:gridCol w="856343">
                  <a:extLst>
                    <a:ext uri="{9D8B030D-6E8A-4147-A177-3AD203B41FA5}">
                      <a16:colId xmlns:a16="http://schemas.microsoft.com/office/drawing/2014/main" val="20001"/>
                    </a:ext>
                  </a:extLst>
                </a:gridCol>
                <a:gridCol w="1248228">
                  <a:extLst>
                    <a:ext uri="{9D8B030D-6E8A-4147-A177-3AD203B41FA5}">
                      <a16:colId xmlns:a16="http://schemas.microsoft.com/office/drawing/2014/main" val="20002"/>
                    </a:ext>
                  </a:extLst>
                </a:gridCol>
                <a:gridCol w="1320799">
                  <a:extLst>
                    <a:ext uri="{9D8B030D-6E8A-4147-A177-3AD203B41FA5}">
                      <a16:colId xmlns:a16="http://schemas.microsoft.com/office/drawing/2014/main" val="20003"/>
                    </a:ext>
                  </a:extLst>
                </a:gridCol>
              </a:tblGrid>
              <a:tr h="799719">
                <a:tc>
                  <a:txBody>
                    <a:bodyPr/>
                    <a:lstStyle/>
                    <a:p>
                      <a:pPr marL="0" marR="0" algn="ctr">
                        <a:lnSpc>
                          <a:spcPct val="107000"/>
                        </a:lnSpc>
                        <a:spcBef>
                          <a:spcPts val="0"/>
                        </a:spcBef>
                        <a:spcAft>
                          <a:spcPts val="0"/>
                        </a:spcAft>
                      </a:pPr>
                      <a:r>
                        <a:rPr lang="en-US" sz="1800" kern="100" dirty="0">
                          <a:effectLst/>
                        </a:rPr>
                        <a:t>Phase</a:t>
                      </a:r>
                      <a:endParaRPr lang="en-US" sz="1800" kern="100" dirty="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a:effectLst/>
                        </a:rPr>
                        <a:t>Fraction </a:t>
                      </a:r>
                    </a:p>
                    <a:p>
                      <a:pPr marL="0" marR="0" algn="ctr">
                        <a:lnSpc>
                          <a:spcPct val="107000"/>
                        </a:lnSpc>
                        <a:spcBef>
                          <a:spcPts val="0"/>
                        </a:spcBef>
                        <a:spcAft>
                          <a:spcPts val="0"/>
                        </a:spcAft>
                      </a:pPr>
                      <a:r>
                        <a:rPr lang="en-US" sz="1800" kern="100">
                          <a:effectLst/>
                        </a:rPr>
                        <a:t>wt. %</a:t>
                      </a:r>
                      <a:endParaRPr lang="en-US" sz="1800" kern="10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dirty="0">
                          <a:effectLst/>
                        </a:rPr>
                        <a:t>Crystallinity size,</a:t>
                      </a:r>
                      <a:r>
                        <a:rPr lang="en-US" sz="1800" kern="100" baseline="0" dirty="0">
                          <a:effectLst/>
                        </a:rPr>
                        <a:t> </a:t>
                      </a:r>
                      <a:r>
                        <a:rPr lang="en-US" sz="1800" kern="100" dirty="0">
                          <a:effectLst/>
                        </a:rPr>
                        <a:t>nm</a:t>
                      </a:r>
                      <a:endParaRPr lang="en-US" sz="1800" kern="100" dirty="0">
                        <a:effectLst/>
                        <a:latin typeface="Times New Roman"/>
                        <a:ea typeface="Times New Roman"/>
                        <a:cs typeface="Times New Roman"/>
                      </a:endParaRPr>
                    </a:p>
                  </a:txBody>
                  <a:tcPr marL="34290" marR="34290" marT="0" marB="0"/>
                </a:tc>
                <a:tc>
                  <a:txBody>
                    <a:bodyPr/>
                    <a:lstStyle/>
                    <a:p>
                      <a:pPr marL="0" marR="0" algn="ctr">
                        <a:lnSpc>
                          <a:spcPct val="107000"/>
                        </a:lnSpc>
                        <a:spcBef>
                          <a:spcPts val="0"/>
                        </a:spcBef>
                        <a:spcAft>
                          <a:spcPts val="0"/>
                        </a:spcAft>
                      </a:pPr>
                      <a:r>
                        <a:rPr lang="en-US" sz="1800" kern="100" dirty="0">
                          <a:effectLst/>
                        </a:rPr>
                        <a:t>Cell Parameters,</a:t>
                      </a:r>
                      <a:r>
                        <a:rPr lang="en-US" sz="1800" kern="100" baseline="0" dirty="0">
                          <a:effectLst/>
                        </a:rPr>
                        <a:t> </a:t>
                      </a:r>
                      <a:r>
                        <a:rPr lang="en-US" sz="1800" kern="100" dirty="0">
                          <a:effectLst/>
                        </a:rPr>
                        <a:t>Å</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0"/>
                  </a:ext>
                </a:extLst>
              </a:tr>
              <a:tr h="533146">
                <a:tc rowSpan="3">
                  <a:txBody>
                    <a:bodyPr/>
                    <a:lstStyle/>
                    <a:p>
                      <a:pPr marL="0" marR="0" algn="ctr">
                        <a:lnSpc>
                          <a:spcPct val="107000"/>
                        </a:lnSpc>
                        <a:spcBef>
                          <a:spcPts val="0"/>
                        </a:spcBef>
                        <a:spcAft>
                          <a:spcPts val="0"/>
                        </a:spcAft>
                      </a:pPr>
                      <a:r>
                        <a:rPr lang="en-US" sz="1800" kern="100">
                          <a:effectLst/>
                        </a:rPr>
                        <a:t>Fe</a:t>
                      </a:r>
                      <a:r>
                        <a:rPr lang="en-US" sz="1800" kern="100" baseline="-25000">
                          <a:effectLst/>
                        </a:rPr>
                        <a:t>3</a:t>
                      </a:r>
                      <a:r>
                        <a:rPr lang="en-US" sz="1800" kern="100">
                          <a:effectLst/>
                        </a:rPr>
                        <a:t>C, Pnma</a:t>
                      </a:r>
                      <a:endParaRPr lang="en-US" sz="1800" kern="100">
                        <a:effectLst/>
                        <a:latin typeface="Times New Roman"/>
                        <a:ea typeface="Times New Roman"/>
                        <a:cs typeface="Times New Roman"/>
                      </a:endParaRPr>
                    </a:p>
                  </a:txBody>
                  <a:tcPr marL="34290" marR="34290" marT="0" marB="0" anchor="ctr"/>
                </a:tc>
                <a:tc rowSpan="3">
                  <a:txBody>
                    <a:bodyPr/>
                    <a:lstStyle/>
                    <a:p>
                      <a:pPr marL="0" marR="0" algn="ctr">
                        <a:lnSpc>
                          <a:spcPct val="107000"/>
                        </a:lnSpc>
                        <a:spcBef>
                          <a:spcPts val="0"/>
                        </a:spcBef>
                        <a:spcAft>
                          <a:spcPts val="0"/>
                        </a:spcAft>
                      </a:pPr>
                      <a:r>
                        <a:rPr lang="en-US" sz="1800" kern="100" dirty="0">
                          <a:effectLst/>
                        </a:rPr>
                        <a:t>12 ± 1</a:t>
                      </a:r>
                      <a:endParaRPr lang="en-US" sz="1800" kern="100" dirty="0">
                        <a:effectLst/>
                        <a:latin typeface="Times New Roman"/>
                        <a:ea typeface="Times New Roman"/>
                        <a:cs typeface="Times New Roman"/>
                      </a:endParaRPr>
                    </a:p>
                  </a:txBody>
                  <a:tcPr marL="34290" marR="34290" marT="0" marB="0" anchor="ctr"/>
                </a:tc>
                <a:tc rowSpan="3">
                  <a:txBody>
                    <a:bodyPr/>
                    <a:lstStyle/>
                    <a:p>
                      <a:pPr marL="0" marR="0" algn="ctr">
                        <a:lnSpc>
                          <a:spcPct val="107000"/>
                        </a:lnSpc>
                        <a:spcBef>
                          <a:spcPts val="0"/>
                        </a:spcBef>
                        <a:spcAft>
                          <a:spcPts val="0"/>
                        </a:spcAft>
                      </a:pPr>
                      <a:r>
                        <a:rPr lang="en-US" sz="1800" kern="100" dirty="0">
                          <a:effectLst/>
                        </a:rPr>
                        <a:t>22</a:t>
                      </a:r>
                      <a:endParaRPr lang="en-US" sz="1800" kern="100" dirty="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dirty="0">
                          <a:effectLst/>
                        </a:rPr>
                        <a:t>  a = 5.09 [5.085]*</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1"/>
                  </a:ext>
                </a:extLst>
              </a:tr>
              <a:tr h="3325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kern="100" dirty="0">
                          <a:effectLst/>
                        </a:rPr>
                        <a:t>b = 6.75 [6.736]</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2"/>
                  </a:ext>
                </a:extLst>
              </a:tr>
              <a:tr h="3325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kern="100" dirty="0">
                          <a:effectLst/>
                        </a:rPr>
                        <a:t>c = 4.53 [4.514]</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3"/>
                  </a:ext>
                </a:extLst>
              </a:tr>
              <a:tr h="688187">
                <a:tc>
                  <a:txBody>
                    <a:bodyPr/>
                    <a:lstStyle/>
                    <a:p>
                      <a:pPr marL="0" marR="0" algn="ctr">
                        <a:lnSpc>
                          <a:spcPct val="107000"/>
                        </a:lnSpc>
                        <a:spcBef>
                          <a:spcPts val="0"/>
                        </a:spcBef>
                        <a:spcAft>
                          <a:spcPts val="0"/>
                        </a:spcAft>
                      </a:pPr>
                      <a:r>
                        <a:rPr lang="en-US" sz="1800" kern="100">
                          <a:effectLst/>
                        </a:rPr>
                        <a:t> </a:t>
                      </a:r>
                    </a:p>
                    <a:p>
                      <a:pPr marL="0" marR="0" algn="ctr">
                        <a:lnSpc>
                          <a:spcPct val="107000"/>
                        </a:lnSpc>
                        <a:spcBef>
                          <a:spcPts val="0"/>
                        </a:spcBef>
                        <a:spcAft>
                          <a:spcPts val="0"/>
                        </a:spcAft>
                      </a:pPr>
                      <a:r>
                        <a:rPr lang="en-US" sz="1800" kern="100">
                          <a:effectLst/>
                        </a:rPr>
                        <a:t>Fe, Im3m</a:t>
                      </a:r>
                      <a:endParaRPr lang="en-US" sz="1800" kern="10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dirty="0">
                          <a:effectLst/>
                        </a:rPr>
                        <a:t> </a:t>
                      </a:r>
                    </a:p>
                    <a:p>
                      <a:pPr marL="0" marR="0" algn="ctr">
                        <a:lnSpc>
                          <a:spcPct val="107000"/>
                        </a:lnSpc>
                        <a:spcBef>
                          <a:spcPts val="0"/>
                        </a:spcBef>
                        <a:spcAft>
                          <a:spcPts val="0"/>
                        </a:spcAft>
                      </a:pPr>
                      <a:r>
                        <a:rPr lang="en-US" sz="1800" kern="100" dirty="0">
                          <a:effectLst/>
                        </a:rPr>
                        <a:t>23 ± 1</a:t>
                      </a:r>
                      <a:endParaRPr lang="en-US" sz="1800" kern="100" dirty="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a:effectLst/>
                        </a:rPr>
                        <a:t> </a:t>
                      </a:r>
                    </a:p>
                    <a:p>
                      <a:pPr marL="0" marR="0" algn="ctr">
                        <a:lnSpc>
                          <a:spcPct val="107000"/>
                        </a:lnSpc>
                        <a:spcBef>
                          <a:spcPts val="0"/>
                        </a:spcBef>
                        <a:spcAft>
                          <a:spcPts val="0"/>
                        </a:spcAft>
                      </a:pPr>
                      <a:r>
                        <a:rPr lang="en-US" sz="1800" kern="100">
                          <a:effectLst/>
                        </a:rPr>
                        <a:t>20</a:t>
                      </a:r>
                      <a:endParaRPr lang="en-US" sz="1800" kern="100">
                        <a:effectLst/>
                        <a:latin typeface="Times New Roman"/>
                        <a:ea typeface="Times New Roman"/>
                        <a:cs typeface="Times New Roman"/>
                      </a:endParaRPr>
                    </a:p>
                  </a:txBody>
                  <a:tcPr marL="34290" marR="34290" marT="0" marB="0"/>
                </a:tc>
                <a:tc>
                  <a:txBody>
                    <a:bodyPr/>
                    <a:lstStyle/>
                    <a:p>
                      <a:pPr marL="0" marR="0" algn="ctr">
                        <a:lnSpc>
                          <a:spcPct val="107000"/>
                        </a:lnSpc>
                        <a:spcBef>
                          <a:spcPts val="0"/>
                        </a:spcBef>
                        <a:spcAft>
                          <a:spcPts val="0"/>
                        </a:spcAft>
                      </a:pPr>
                      <a:r>
                        <a:rPr lang="en-US" sz="1800" kern="100" dirty="0">
                          <a:effectLst/>
                        </a:rPr>
                        <a:t> </a:t>
                      </a:r>
                    </a:p>
                    <a:p>
                      <a:pPr marL="0" marR="0" algn="ctr">
                        <a:lnSpc>
                          <a:spcPct val="107000"/>
                        </a:lnSpc>
                        <a:spcBef>
                          <a:spcPts val="0"/>
                        </a:spcBef>
                        <a:spcAft>
                          <a:spcPts val="0"/>
                        </a:spcAft>
                      </a:pPr>
                      <a:r>
                        <a:rPr lang="en-US" sz="1800" kern="100" dirty="0">
                          <a:effectLst/>
                        </a:rPr>
                        <a:t>a = 2.87 [2.867]</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4"/>
                  </a:ext>
                </a:extLst>
              </a:tr>
              <a:tr h="347325">
                <a:tc>
                  <a:txBody>
                    <a:bodyPr/>
                    <a:lstStyle/>
                    <a:p>
                      <a:pPr marL="0" marR="0" algn="ctr">
                        <a:lnSpc>
                          <a:spcPct val="107000"/>
                        </a:lnSpc>
                        <a:spcBef>
                          <a:spcPts val="0"/>
                        </a:spcBef>
                        <a:spcAft>
                          <a:spcPts val="0"/>
                        </a:spcAft>
                      </a:pPr>
                      <a:r>
                        <a:rPr lang="en-US" sz="1800" kern="100">
                          <a:effectLst/>
                        </a:rPr>
                        <a:t>Carbon, P63mc</a:t>
                      </a:r>
                      <a:endParaRPr lang="en-US" sz="1800" kern="10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a:effectLst/>
                        </a:rPr>
                        <a:t>65 ± 2</a:t>
                      </a:r>
                      <a:endParaRPr lang="en-US" sz="1800" kern="10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a:effectLst/>
                        </a:rPr>
                        <a:t>6.5±0.1</a:t>
                      </a:r>
                      <a:endParaRPr lang="en-US" sz="1800" kern="100">
                        <a:effectLst/>
                        <a:latin typeface="Times New Roman"/>
                        <a:ea typeface="Times New Roman"/>
                        <a:cs typeface="Times New Roman"/>
                      </a:endParaRPr>
                    </a:p>
                  </a:txBody>
                  <a:tcPr marL="34290" marR="34290" marT="0" marB="0" anchor="ctr"/>
                </a:tc>
                <a:tc>
                  <a:txBody>
                    <a:bodyPr/>
                    <a:lstStyle/>
                    <a:p>
                      <a:pPr marL="0" marR="0" algn="ctr">
                        <a:lnSpc>
                          <a:spcPct val="107000"/>
                        </a:lnSpc>
                        <a:spcBef>
                          <a:spcPts val="0"/>
                        </a:spcBef>
                        <a:spcAft>
                          <a:spcPts val="0"/>
                        </a:spcAft>
                      </a:pPr>
                      <a:r>
                        <a:rPr lang="en-US" sz="1800" kern="100" dirty="0">
                          <a:effectLst/>
                        </a:rPr>
                        <a:t>c = 6.87 [6.696]</a:t>
                      </a:r>
                      <a:endParaRPr lang="en-US" sz="1800" kern="100" dirty="0">
                        <a:effectLst/>
                        <a:latin typeface="Times New Roman"/>
                        <a:ea typeface="Times New Roman"/>
                        <a:cs typeface="Times New Roman"/>
                      </a:endParaRPr>
                    </a:p>
                  </a:txBody>
                  <a:tcPr marL="34290" marR="34290" marT="0" marB="0" anchor="ct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61DA0D56-4E83-4BD1-9D0E-D87E2C85FA46}"/>
              </a:ext>
            </a:extLst>
          </p:cNvPr>
          <p:cNvSpPr>
            <a:spLocks noGrp="1"/>
          </p:cNvSpPr>
          <p:nvPr>
            <p:ph type="sldNum" sz="quarter" idx="12"/>
          </p:nvPr>
        </p:nvSpPr>
        <p:spPr/>
        <p:txBody>
          <a:bodyPr/>
          <a:lstStyle/>
          <a:p>
            <a:fld id="{BFDFBF6D-78F9-4924-B854-B3D06287C8F4}" type="slidenum">
              <a:rPr lang="en-US" smtClean="0"/>
              <a:t>5</a:t>
            </a:fld>
            <a:endParaRPr lang="en-US"/>
          </a:p>
        </p:txBody>
      </p:sp>
      <p:sp>
        <p:nvSpPr>
          <p:cNvPr id="11" name="TextBox 10">
            <a:extLst>
              <a:ext uri="{FF2B5EF4-FFF2-40B4-BE49-F238E27FC236}">
                <a16:creationId xmlns:a16="http://schemas.microsoft.com/office/drawing/2014/main" id="{5FE7FD0E-5BF5-46DD-A36B-BBC312A386ED}"/>
              </a:ext>
            </a:extLst>
          </p:cNvPr>
          <p:cNvSpPr txBox="1"/>
          <p:nvPr/>
        </p:nvSpPr>
        <p:spPr>
          <a:xfrm>
            <a:off x="3949612" y="1637784"/>
            <a:ext cx="2463888" cy="892552"/>
          </a:xfrm>
          <a:prstGeom prst="rect">
            <a:avLst/>
          </a:prstGeom>
          <a:noFill/>
        </p:spPr>
        <p:txBody>
          <a:bodyPr wrap="square">
            <a:spAutoFit/>
          </a:bodyPr>
          <a:lstStyle/>
          <a:p>
            <a:r>
              <a:rPr lang="en-US" sz="2400" kern="0" dirty="0">
                <a:effectLst/>
                <a:latin typeface="Times New Roman" panose="02020603050405020304" pitchFamily="18" charset="0"/>
                <a:ea typeface="Times New Roman" panose="02020603050405020304" pitchFamily="18" charset="0"/>
              </a:rPr>
              <a:t>Phase weight ratio </a:t>
            </a:r>
            <a:endParaRPr lang="en-US" sz="2400" dirty="0"/>
          </a:p>
          <a:p>
            <a:r>
              <a:rPr lang="hy-AM" sz="2800" kern="0" dirty="0">
                <a:solidFill>
                  <a:srgbClr val="C00000"/>
                </a:solidFill>
                <a:effectLst/>
                <a:latin typeface="Times New Roman" panose="02020603050405020304" pitchFamily="18" charset="0"/>
                <a:ea typeface="Times New Roman" panose="02020603050405020304" pitchFamily="18" charset="0"/>
              </a:rPr>
              <a:t>Fe</a:t>
            </a:r>
            <a:r>
              <a:rPr lang="en-US" sz="2800" kern="0" dirty="0">
                <a:solidFill>
                  <a:srgbClr val="C00000"/>
                </a:solidFill>
                <a:effectLst/>
                <a:latin typeface="Times New Roman" panose="02020603050405020304" pitchFamily="18" charset="0"/>
                <a:ea typeface="Times New Roman" panose="02020603050405020304" pitchFamily="18" charset="0"/>
              </a:rPr>
              <a:t> </a:t>
            </a:r>
            <a:r>
              <a:rPr lang="hy-AM" sz="2800" kern="0" dirty="0">
                <a:solidFill>
                  <a:srgbClr val="C00000"/>
                </a:solidFill>
                <a:effectLst/>
                <a:latin typeface="Times New Roman" panose="02020603050405020304" pitchFamily="18" charset="0"/>
                <a:ea typeface="Times New Roman" panose="02020603050405020304" pitchFamily="18" charset="0"/>
              </a:rPr>
              <a:t>:</a:t>
            </a:r>
            <a:r>
              <a:rPr lang="en-US" sz="2800" kern="0" dirty="0">
                <a:solidFill>
                  <a:srgbClr val="C00000"/>
                </a:solidFill>
                <a:effectLst/>
                <a:latin typeface="Times New Roman" panose="02020603050405020304" pitchFamily="18" charset="0"/>
                <a:ea typeface="Times New Roman" panose="02020603050405020304" pitchFamily="18" charset="0"/>
              </a:rPr>
              <a:t> </a:t>
            </a:r>
            <a:r>
              <a:rPr lang="hy-AM" sz="2800" kern="0" dirty="0">
                <a:solidFill>
                  <a:srgbClr val="C00000"/>
                </a:solidFill>
                <a:effectLst/>
                <a:latin typeface="Times New Roman" panose="02020603050405020304" pitchFamily="18" charset="0"/>
                <a:ea typeface="Times New Roman" panose="02020603050405020304" pitchFamily="18" charset="0"/>
              </a:rPr>
              <a:t>Fe</a:t>
            </a:r>
            <a:r>
              <a:rPr lang="hy-AM" sz="2800" kern="0" baseline="-25000" dirty="0">
                <a:solidFill>
                  <a:srgbClr val="C00000"/>
                </a:solidFill>
                <a:effectLst/>
                <a:latin typeface="Times New Roman" panose="02020603050405020304" pitchFamily="18" charset="0"/>
                <a:ea typeface="Times New Roman" panose="02020603050405020304" pitchFamily="18" charset="0"/>
              </a:rPr>
              <a:t>3</a:t>
            </a:r>
            <a:r>
              <a:rPr lang="hy-AM" sz="2800" kern="0" dirty="0">
                <a:solidFill>
                  <a:srgbClr val="C00000"/>
                </a:solidFill>
                <a:effectLst/>
                <a:latin typeface="Times New Roman" panose="02020603050405020304" pitchFamily="18" charset="0"/>
                <a:ea typeface="Times New Roman" panose="02020603050405020304" pitchFamily="18" charset="0"/>
              </a:rPr>
              <a:t>C</a:t>
            </a:r>
            <a:r>
              <a:rPr lang="en-US" sz="2800" kern="0" dirty="0">
                <a:solidFill>
                  <a:srgbClr val="C00000"/>
                </a:solidFill>
                <a:effectLst/>
                <a:latin typeface="Times New Roman" panose="02020603050405020304" pitchFamily="18" charset="0"/>
                <a:ea typeface="Times New Roman" panose="02020603050405020304" pitchFamily="18" charset="0"/>
              </a:rPr>
              <a:t> </a:t>
            </a:r>
            <a:r>
              <a:rPr lang="hy-AM" sz="2800" kern="0" dirty="0">
                <a:solidFill>
                  <a:srgbClr val="C00000"/>
                </a:solidFill>
                <a:effectLst/>
                <a:latin typeface="Times New Roman" panose="02020603050405020304" pitchFamily="18" charset="0"/>
                <a:ea typeface="Times New Roman" panose="02020603050405020304" pitchFamily="18" charset="0"/>
              </a:rPr>
              <a:t>≈</a:t>
            </a:r>
            <a:r>
              <a:rPr lang="en-US" sz="2800" kern="0" dirty="0">
                <a:solidFill>
                  <a:srgbClr val="C00000"/>
                </a:solidFill>
                <a:effectLst/>
                <a:latin typeface="Times New Roman" panose="02020603050405020304" pitchFamily="18" charset="0"/>
                <a:ea typeface="Times New Roman" panose="02020603050405020304" pitchFamily="18" charset="0"/>
              </a:rPr>
              <a:t> 2</a:t>
            </a:r>
            <a:r>
              <a:rPr lang="hy-AM" sz="2800" kern="0" dirty="0">
                <a:solidFill>
                  <a:srgbClr val="C00000"/>
                </a:solidFill>
                <a:effectLst/>
                <a:latin typeface="Times New Roman" panose="02020603050405020304" pitchFamily="18" charset="0"/>
                <a:ea typeface="Times New Roman" panose="02020603050405020304" pitchFamily="18" charset="0"/>
              </a:rPr>
              <a:t>:</a:t>
            </a:r>
            <a:r>
              <a:rPr lang="en-US" sz="2800" kern="0" dirty="0">
                <a:solidFill>
                  <a:srgbClr val="C00000"/>
                </a:solidFill>
                <a:effectLst/>
                <a:latin typeface="Times New Roman" panose="02020603050405020304" pitchFamily="18" charset="0"/>
                <a:ea typeface="Times New Roman" panose="02020603050405020304" pitchFamily="18" charset="0"/>
              </a:rPr>
              <a:t>1</a:t>
            </a:r>
            <a:endParaRPr lang="en-US" sz="2800" dirty="0">
              <a:solidFill>
                <a:srgbClr val="C00000"/>
              </a:solidFill>
            </a:endParaRPr>
          </a:p>
        </p:txBody>
      </p:sp>
      <p:sp>
        <p:nvSpPr>
          <p:cNvPr id="14" name="TextBox 13">
            <a:extLst>
              <a:ext uri="{FF2B5EF4-FFF2-40B4-BE49-F238E27FC236}">
                <a16:creationId xmlns:a16="http://schemas.microsoft.com/office/drawing/2014/main" id="{326CAC40-6C21-4FAB-9B41-418411DA5331}"/>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2504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95175" y="158471"/>
            <a:ext cx="7146758" cy="523220"/>
          </a:xfrm>
          <a:prstGeom prst="rect">
            <a:avLst/>
          </a:prstGeom>
          <a:noFill/>
        </p:spPr>
        <p:txBody>
          <a:bodyPr wrap="square">
            <a:spAutoFit/>
          </a:bodyPr>
          <a:lstStyle/>
          <a:p>
            <a:pPr algn="ctr"/>
            <a:r>
              <a:rPr lang="en-US" sz="2800" dirty="0">
                <a:solidFill>
                  <a:schemeClr val="bg2">
                    <a:lumMod val="10000"/>
                  </a:schemeClr>
                </a:solidFill>
              </a:rPr>
              <a:t>The room temperature magnetization </a:t>
            </a:r>
          </a:p>
        </p:txBody>
      </p:sp>
      <p:pic>
        <p:nvPicPr>
          <p:cNvPr id="9" name="Рисунок 8"/>
          <p:cNvPicPr/>
          <p:nvPr/>
        </p:nvPicPr>
        <p:blipFill>
          <a:blip r:embed="rId4" cstate="print">
            <a:extLst>
              <a:ext uri="{28A0092B-C50C-407E-A947-70E740481C1C}">
                <a14:useLocalDpi xmlns:a14="http://schemas.microsoft.com/office/drawing/2010/main" val="0"/>
              </a:ext>
            </a:extLst>
          </a:blip>
          <a:stretch>
            <a:fillRect/>
          </a:stretch>
        </p:blipFill>
        <p:spPr>
          <a:xfrm>
            <a:off x="419154" y="1267998"/>
            <a:ext cx="6238062" cy="498965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B4F70C-6E76-4383-A0E5-FEDBC1DD66F8}"/>
                  </a:ext>
                </a:extLst>
              </p:cNvPr>
              <p:cNvSpPr txBox="1"/>
              <p:nvPr/>
            </p:nvSpPr>
            <p:spPr>
              <a:xfrm>
                <a:off x="6309783" y="1470389"/>
                <a:ext cx="6100232" cy="4458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𝑆</m:t>
                          </m:r>
                        </m:sub>
                        <m: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𝑡𝑜𝑡</m:t>
                              </m:r>
                            </m:e>
                          </m:d>
                        </m:sup>
                      </m:sSub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𝑇</m:t>
                          </m:r>
                        </m:e>
                      </m:d>
                      <m:r>
                        <a:rPr lang="en-US" i="0">
                          <a:latin typeface="Cambria Math" panose="02040503050406030204" pitchFamily="18" charset="0"/>
                        </a:rPr>
                        <m:t>=</m:t>
                      </m:r>
                      <m:r>
                        <a:rPr lang="en-US" i="1">
                          <a:latin typeface="Cambria Math" panose="02040503050406030204" pitchFamily="18" charset="0"/>
                        </a:rPr>
                        <m:t>𝑥</m:t>
                      </m:r>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𝑆</m:t>
                          </m:r>
                        </m:sub>
                        <m: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𝐹𝑒</m:t>
                              </m:r>
                            </m:e>
                          </m:d>
                        </m:sup>
                      </m:sSub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𝑇</m:t>
                          </m:r>
                        </m:e>
                      </m:d>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100−</m:t>
                          </m:r>
                          <m:r>
                            <a:rPr lang="en-US" i="1">
                              <a:latin typeface="Cambria Math" panose="02040503050406030204" pitchFamily="18" charset="0"/>
                            </a:rPr>
                            <m:t>𝑥</m:t>
                          </m:r>
                        </m:e>
                      </m:d>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𝑆</m:t>
                          </m:r>
                        </m:sub>
                        <m: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𝐹</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0">
                                      <a:latin typeface="Cambria Math" panose="02040503050406030204" pitchFamily="18" charset="0"/>
                                    </a:rPr>
                                    <m:t>3</m:t>
                                  </m:r>
                                </m:sub>
                              </m:sSub>
                              <m:r>
                                <a:rPr lang="en-US" i="1">
                                  <a:latin typeface="Cambria Math" panose="02040503050406030204" pitchFamily="18" charset="0"/>
                                </a:rPr>
                                <m:t>𝐶</m:t>
                              </m:r>
                            </m:e>
                          </m:d>
                        </m:sup>
                      </m:sSub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𝑇</m:t>
                          </m:r>
                        </m:e>
                      </m:d>
                    </m:oMath>
                  </m:oMathPara>
                </a14:m>
                <a:endParaRPr lang="en-US" dirty="0"/>
              </a:p>
            </p:txBody>
          </p:sp>
        </mc:Choice>
        <mc:Fallback xmlns="">
          <p:sp>
            <p:nvSpPr>
              <p:cNvPr id="10" name="TextBox 9">
                <a:extLst>
                  <a:ext uri="{FF2B5EF4-FFF2-40B4-BE49-F238E27FC236}">
                    <a16:creationId xmlns:a16="http://schemas.microsoft.com/office/drawing/2014/main" id="{D3B4F70C-6E76-4383-A0E5-FEDBC1DD66F8}"/>
                  </a:ext>
                </a:extLst>
              </p:cNvPr>
              <p:cNvSpPr txBox="1">
                <a:spLocks noRot="1" noChangeAspect="1" noMove="1" noResize="1" noEditPoints="1" noAdjustHandles="1" noChangeArrowheads="1" noChangeShapeType="1" noTextEdit="1"/>
              </p:cNvSpPr>
              <p:nvPr/>
            </p:nvSpPr>
            <p:spPr>
              <a:xfrm>
                <a:off x="6309783" y="1470389"/>
                <a:ext cx="6100232" cy="445891"/>
              </a:xfrm>
              <a:prstGeom prst="rect">
                <a:avLst/>
              </a:prstGeom>
              <a:blipFill>
                <a:blip r:embed="rId6"/>
                <a:stretch>
                  <a:fillRect b="-274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DCB04A7-FBFE-4477-80E2-418BC75C9DF5}"/>
              </a:ext>
            </a:extLst>
          </p:cNvPr>
          <p:cNvSpPr>
            <a:spLocks noGrp="1"/>
          </p:cNvSpPr>
          <p:nvPr>
            <p:ph type="sldNum" sz="quarter" idx="12"/>
          </p:nvPr>
        </p:nvSpPr>
        <p:spPr/>
        <p:txBody>
          <a:bodyPr/>
          <a:lstStyle/>
          <a:p>
            <a:fld id="{BFDFBF6D-78F9-4924-B854-B3D06287C8F4}" type="slidenum">
              <a:rPr lang="en-US" smtClean="0"/>
              <a:t>6</a:t>
            </a:fld>
            <a:endParaRPr lang="en-US"/>
          </a:p>
        </p:txBody>
      </p:sp>
      <p:sp>
        <p:nvSpPr>
          <p:cNvPr id="11" name="TextBox 10">
            <a:extLst>
              <a:ext uri="{FF2B5EF4-FFF2-40B4-BE49-F238E27FC236}">
                <a16:creationId xmlns:a16="http://schemas.microsoft.com/office/drawing/2014/main" id="{EE443C0B-61A8-4287-813E-DBCA29F41168}"/>
              </a:ext>
            </a:extLst>
          </p:cNvPr>
          <p:cNvSpPr txBox="1"/>
          <p:nvPr/>
        </p:nvSpPr>
        <p:spPr>
          <a:xfrm>
            <a:off x="7343016" y="3329770"/>
            <a:ext cx="3540884" cy="1077218"/>
          </a:xfrm>
          <a:prstGeom prst="rect">
            <a:avLst/>
          </a:prstGeom>
          <a:noFill/>
        </p:spPr>
        <p:txBody>
          <a:bodyPr wrap="square">
            <a:spAutoFit/>
          </a:bodyPr>
          <a:lstStyle/>
          <a:p>
            <a:r>
              <a:rPr lang="en-US" sz="3200" i="1" kern="0" dirty="0" err="1">
                <a:effectLst/>
                <a:latin typeface="Times New Roman" panose="02020603050405020304" pitchFamily="18" charset="0"/>
                <a:ea typeface="Times New Roman" panose="02020603050405020304" pitchFamily="18" charset="0"/>
              </a:rPr>
              <a:t>M</a:t>
            </a:r>
            <a:r>
              <a:rPr lang="en-US" sz="3200" i="1" kern="0" baseline="-25000" dirty="0" err="1">
                <a:effectLst/>
                <a:latin typeface="Times New Roman" panose="02020603050405020304" pitchFamily="18" charset="0"/>
                <a:ea typeface="Times New Roman" panose="02020603050405020304" pitchFamily="18" charset="0"/>
              </a:rPr>
              <a:t>s</a:t>
            </a:r>
            <a:r>
              <a:rPr lang="en-US" sz="3200" i="1" kern="0" baseline="-25000" dirty="0">
                <a:effectLst/>
                <a:latin typeface="Times New Roman" panose="02020603050405020304" pitchFamily="18" charset="0"/>
                <a:ea typeface="Times New Roman" panose="02020603050405020304" pitchFamily="18" charset="0"/>
              </a:rPr>
              <a:t>  </a:t>
            </a:r>
            <a:r>
              <a:rPr lang="en-US" sz="3200" kern="0" dirty="0">
                <a:effectLst/>
                <a:latin typeface="Times New Roman" panose="02020603050405020304" pitchFamily="18" charset="0"/>
                <a:ea typeface="Times New Roman" panose="02020603050405020304" pitchFamily="18" charset="0"/>
              </a:rPr>
              <a:t>~ 135 emu/</a:t>
            </a:r>
            <a:r>
              <a:rPr lang="en-US" sz="3200" kern="0" dirty="0" err="1">
                <a:effectLst/>
                <a:latin typeface="Times New Roman" panose="02020603050405020304" pitchFamily="18" charset="0"/>
                <a:ea typeface="Times New Roman" panose="02020603050405020304" pitchFamily="18" charset="0"/>
              </a:rPr>
              <a:t>g</a:t>
            </a:r>
            <a:r>
              <a:rPr lang="en-US" sz="3200" kern="0" baseline="-25000" dirty="0" err="1">
                <a:effectLst/>
                <a:latin typeface="Times New Roman" panose="02020603050405020304" pitchFamily="18" charset="0"/>
                <a:ea typeface="Times New Roman" panose="02020603050405020304" pitchFamily="18" charset="0"/>
              </a:rPr>
              <a:t>metal</a:t>
            </a:r>
            <a:r>
              <a:rPr lang="en-US" sz="3200" kern="0" dirty="0">
                <a:effectLst/>
                <a:latin typeface="Times New Roman" panose="02020603050405020304" pitchFamily="18" charset="0"/>
                <a:ea typeface="Times New Roman" panose="02020603050405020304" pitchFamily="18" charset="0"/>
              </a:rPr>
              <a:t> </a:t>
            </a:r>
          </a:p>
          <a:p>
            <a:r>
              <a:rPr lang="en-US" sz="3200" kern="0" dirty="0" err="1">
                <a:effectLst/>
                <a:latin typeface="Times New Roman" panose="02020603050405020304" pitchFamily="18" charset="0"/>
                <a:ea typeface="Times New Roman" panose="02020603050405020304" pitchFamily="18" charset="0"/>
              </a:rPr>
              <a:t>H</a:t>
            </a:r>
            <a:r>
              <a:rPr lang="en-US" sz="3200" kern="0" baseline="-25000" dirty="0" err="1">
                <a:effectLst/>
                <a:latin typeface="Times New Roman" panose="02020603050405020304" pitchFamily="18" charset="0"/>
                <a:ea typeface="Times New Roman" panose="02020603050405020304" pitchFamily="18" charset="0"/>
              </a:rPr>
              <a:t>c</a:t>
            </a:r>
            <a:r>
              <a:rPr lang="en-US" sz="3200" kern="0" baseline="-25000" dirty="0">
                <a:effectLst/>
                <a:latin typeface="Times New Roman" panose="02020603050405020304" pitchFamily="18" charset="0"/>
                <a:ea typeface="Times New Roman" panose="02020603050405020304" pitchFamily="18" charset="0"/>
              </a:rPr>
              <a:t> </a:t>
            </a:r>
            <a:r>
              <a:rPr lang="en-US" sz="3200" kern="0" dirty="0">
                <a:effectLst/>
                <a:latin typeface="Times New Roman" panose="02020603050405020304" pitchFamily="18" charset="0"/>
                <a:ea typeface="Times New Roman" panose="02020603050405020304" pitchFamily="18" charset="0"/>
              </a:rPr>
              <a:t>~ 287 </a:t>
            </a:r>
            <a:r>
              <a:rPr lang="en-US" sz="3200" kern="0" dirty="0" err="1">
                <a:effectLst/>
                <a:latin typeface="Times New Roman" panose="02020603050405020304" pitchFamily="18" charset="0"/>
                <a:ea typeface="Times New Roman" panose="02020603050405020304" pitchFamily="18" charset="0"/>
              </a:rPr>
              <a:t>Oe</a:t>
            </a:r>
            <a:endParaRPr lang="en-US" sz="3200" dirty="0"/>
          </a:p>
        </p:txBody>
      </p:sp>
      <p:sp>
        <p:nvSpPr>
          <p:cNvPr id="14" name="TextBox 13">
            <a:extLst>
              <a:ext uri="{FF2B5EF4-FFF2-40B4-BE49-F238E27FC236}">
                <a16:creationId xmlns:a16="http://schemas.microsoft.com/office/drawing/2014/main" id="{BC4151D0-EF08-4950-8D2A-ED6A54E638EF}"/>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406942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67D35D-0F73-4AE4-AF2A-34C458839623}"/>
              </a:ext>
            </a:extLst>
          </p:cNvPr>
          <p:cNvPicPr>
            <a:picLocks noChangeAspect="1"/>
          </p:cNvPicPr>
          <p:nvPr/>
        </p:nvPicPr>
        <p:blipFill>
          <a:blip r:embed="rId4"/>
          <a:stretch>
            <a:fillRect/>
          </a:stretch>
        </p:blipFill>
        <p:spPr>
          <a:xfrm>
            <a:off x="-6020" y="388621"/>
            <a:ext cx="12204323" cy="6469648"/>
          </a:xfrm>
          <a:prstGeom prst="rect">
            <a:avLst/>
          </a:prstGeom>
        </p:spPr>
      </p:pic>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3188960" y="120382"/>
            <a:ext cx="7146758" cy="523220"/>
          </a:xfrm>
          <a:prstGeom prst="rect">
            <a:avLst/>
          </a:prstGeom>
          <a:noFill/>
        </p:spPr>
        <p:txBody>
          <a:bodyPr wrap="square">
            <a:spAutoFit/>
          </a:bodyPr>
          <a:lstStyle/>
          <a:p>
            <a:pPr algn="ctr"/>
            <a:r>
              <a:rPr lang="en-GB" sz="2800" dirty="0">
                <a:solidFill>
                  <a:schemeClr val="bg2">
                    <a:lumMod val="10000"/>
                  </a:schemeClr>
                </a:solidFill>
              </a:rPr>
              <a:t>Hyperthermia device and Measurement</a:t>
            </a:r>
            <a:endParaRPr lang="en-US" sz="2800" dirty="0">
              <a:solidFill>
                <a:schemeClr val="bg2">
                  <a:lumMod val="10000"/>
                </a:schemeClr>
              </a:solidFill>
            </a:endParaRPr>
          </a:p>
        </p:txBody>
      </p:sp>
      <p:pic>
        <p:nvPicPr>
          <p:cNvPr id="10" name="Picture 2">
            <a:extLst>
              <a:ext uri="{FF2B5EF4-FFF2-40B4-BE49-F238E27FC236}">
                <a16:creationId xmlns:a16="http://schemas.microsoft.com/office/drawing/2014/main" id="{453B5644-E28A-43BB-BAD6-0F03D80AAE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68" y="5048582"/>
            <a:ext cx="3133064" cy="17378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8C3C4C-A313-4A9B-9ABE-BFE1DBA8475F}"/>
              </a:ext>
            </a:extLst>
          </p:cNvPr>
          <p:cNvSpPr txBox="1"/>
          <p:nvPr/>
        </p:nvSpPr>
        <p:spPr>
          <a:xfrm>
            <a:off x="3203961" y="5274833"/>
            <a:ext cx="2595705" cy="646331"/>
          </a:xfrm>
          <a:prstGeom prst="rect">
            <a:avLst/>
          </a:prstGeom>
          <a:solidFill>
            <a:schemeClr val="bg1"/>
          </a:solidFill>
        </p:spPr>
        <p:txBody>
          <a:bodyPr wrap="square" rtlCol="0">
            <a:spAutoFit/>
          </a:bodyPr>
          <a:lstStyle/>
          <a:p>
            <a:pPr algn="ctr"/>
            <a:r>
              <a:rPr lang="en-US" b="1" dirty="0"/>
              <a:t>Fe-Fe</a:t>
            </a:r>
            <a:r>
              <a:rPr lang="en-US" b="1" baseline="-25000" dirty="0"/>
              <a:t>3</a:t>
            </a:r>
            <a:r>
              <a:rPr lang="en-US" b="1" dirty="0"/>
              <a:t>C Magnetic Nanoparticles</a:t>
            </a:r>
          </a:p>
        </p:txBody>
      </p:sp>
      <p:sp>
        <p:nvSpPr>
          <p:cNvPr id="15" name="TextBox 14">
            <a:extLst>
              <a:ext uri="{FF2B5EF4-FFF2-40B4-BE49-F238E27FC236}">
                <a16:creationId xmlns:a16="http://schemas.microsoft.com/office/drawing/2014/main" id="{49FCBE7F-B3F6-474E-922A-B8F24B23F94E}"/>
              </a:ext>
            </a:extLst>
          </p:cNvPr>
          <p:cNvSpPr txBox="1"/>
          <p:nvPr/>
        </p:nvSpPr>
        <p:spPr>
          <a:xfrm>
            <a:off x="7710160" y="979436"/>
            <a:ext cx="2043440" cy="923330"/>
          </a:xfrm>
          <a:prstGeom prst="rect">
            <a:avLst/>
          </a:prstGeom>
          <a:solidFill>
            <a:schemeClr val="bg1"/>
          </a:solidFill>
        </p:spPr>
        <p:txBody>
          <a:bodyPr wrap="square" rtlCol="0">
            <a:spAutoFit/>
          </a:bodyPr>
          <a:lstStyle/>
          <a:p>
            <a:r>
              <a:rPr lang="en-US" b="1" dirty="0"/>
              <a:t>Thermometer</a:t>
            </a:r>
          </a:p>
          <a:p>
            <a:r>
              <a:rPr lang="en-US" b="1" dirty="0"/>
              <a:t>Glass vial</a:t>
            </a:r>
          </a:p>
          <a:p>
            <a:r>
              <a:rPr lang="en-US" b="1" dirty="0"/>
              <a:t>Water solution</a:t>
            </a:r>
          </a:p>
        </p:txBody>
      </p:sp>
      <p:cxnSp>
        <p:nvCxnSpPr>
          <p:cNvPr id="17" name="Straight Arrow Connector 16">
            <a:extLst>
              <a:ext uri="{FF2B5EF4-FFF2-40B4-BE49-F238E27FC236}">
                <a16:creationId xmlns:a16="http://schemas.microsoft.com/office/drawing/2014/main" id="{7FDD0557-A996-4BBD-B958-BF8B4F8688B7}"/>
              </a:ext>
            </a:extLst>
          </p:cNvPr>
          <p:cNvCxnSpPr/>
          <p:nvPr/>
        </p:nvCxnSpPr>
        <p:spPr>
          <a:xfrm flipV="1">
            <a:off x="6772275" y="1926317"/>
            <a:ext cx="1171575" cy="55018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846BCDA-ADB2-4417-AD50-CFD4D965158A}"/>
              </a:ext>
            </a:extLst>
          </p:cNvPr>
          <p:cNvSpPr txBox="1"/>
          <p:nvPr/>
        </p:nvSpPr>
        <p:spPr>
          <a:xfrm>
            <a:off x="7776835" y="6435587"/>
            <a:ext cx="4557967" cy="276999"/>
          </a:xfrm>
          <a:prstGeom prst="rect">
            <a:avLst/>
          </a:prstGeom>
          <a:noFill/>
        </p:spPr>
        <p:txBody>
          <a:bodyPr wrap="square">
            <a:spAutoFit/>
          </a:bodyPr>
          <a:lstStyle/>
          <a:p>
            <a:pPr>
              <a:spcBef>
                <a:spcPts val="0"/>
              </a:spcBef>
              <a:spcAft>
                <a:spcPts val="0"/>
              </a:spcAft>
            </a:pPr>
            <a:r>
              <a:rPr lang="en-US" sz="1200" b="1" dirty="0">
                <a:effectLst/>
              </a:rPr>
              <a:t>Z. </a:t>
            </a:r>
            <a:r>
              <a:rPr lang="en-US" sz="1200" b="1" dirty="0" err="1">
                <a:effectLst/>
              </a:rPr>
              <a:t>Hedayatnasab</a:t>
            </a:r>
            <a:r>
              <a:rPr lang="en-US" sz="1200" b="1" dirty="0">
                <a:effectLst/>
              </a:rPr>
              <a:t>, et al.,, Materials &amp; Design 123 (2017) 174–196</a:t>
            </a:r>
            <a:r>
              <a:rPr lang="en-US" sz="1200" dirty="0">
                <a:effectLst/>
              </a:rPr>
              <a:t>.</a:t>
            </a:r>
          </a:p>
        </p:txBody>
      </p:sp>
      <p:pic>
        <p:nvPicPr>
          <p:cNvPr id="16" name="Picture 26">
            <a:extLst>
              <a:ext uri="{FF2B5EF4-FFF2-40B4-BE49-F238E27FC236}">
                <a16:creationId xmlns:a16="http://schemas.microsoft.com/office/drawing/2014/main" id="{951BAF6D-F4B7-4383-A794-A6394E5E01FD}"/>
              </a:ext>
            </a:extLst>
          </p:cNvPr>
          <p:cNvPicPr>
            <a:picLocks noChangeAspect="1"/>
          </p:cNvPicPr>
          <p:nvPr/>
        </p:nvPicPr>
        <p:blipFill>
          <a:blip r:embed="rId7"/>
          <a:stretch>
            <a:fillRect/>
          </a:stretch>
        </p:blipFill>
        <p:spPr>
          <a:xfrm>
            <a:off x="3926602" y="3641206"/>
            <a:ext cx="1390706" cy="1566480"/>
          </a:xfrm>
          <a:prstGeom prst="rect">
            <a:avLst/>
          </a:prstGeom>
        </p:spPr>
      </p:pic>
      <p:sp>
        <p:nvSpPr>
          <p:cNvPr id="2" name="Slide Number Placeholder 1">
            <a:extLst>
              <a:ext uri="{FF2B5EF4-FFF2-40B4-BE49-F238E27FC236}">
                <a16:creationId xmlns:a16="http://schemas.microsoft.com/office/drawing/2014/main" id="{31BBD508-D93E-488C-AA28-4357853250FF}"/>
              </a:ext>
            </a:extLst>
          </p:cNvPr>
          <p:cNvSpPr>
            <a:spLocks noGrp="1"/>
          </p:cNvSpPr>
          <p:nvPr>
            <p:ph type="sldNum" sz="quarter" idx="12"/>
          </p:nvPr>
        </p:nvSpPr>
        <p:spPr>
          <a:xfrm>
            <a:off x="78740" y="6435587"/>
            <a:ext cx="2641600" cy="365760"/>
          </a:xfrm>
        </p:spPr>
        <p:txBody>
          <a:bodyPr/>
          <a:lstStyle/>
          <a:p>
            <a:fld id="{BFDFBF6D-78F9-4924-B854-B3D06287C8F4}" type="slidenum">
              <a:rPr lang="en-US" smtClean="0"/>
              <a:t>7</a:t>
            </a:fld>
            <a:endParaRPr lang="en-US" dirty="0"/>
          </a:p>
        </p:txBody>
      </p:sp>
      <p:graphicFrame>
        <p:nvGraphicFramePr>
          <p:cNvPr id="6" name="Object 5">
            <a:extLst>
              <a:ext uri="{FF2B5EF4-FFF2-40B4-BE49-F238E27FC236}">
                <a16:creationId xmlns:a16="http://schemas.microsoft.com/office/drawing/2014/main" id="{28491A3C-9FAF-4647-A4CA-CAE85DE1E6EE}"/>
              </a:ext>
            </a:extLst>
          </p:cNvPr>
          <p:cNvGraphicFramePr>
            <a:graphicFrameLocks noChangeAspect="1"/>
          </p:cNvGraphicFramePr>
          <p:nvPr>
            <p:extLst>
              <p:ext uri="{D42A27DB-BD31-4B8C-83A1-F6EECF244321}">
                <p14:modId xmlns:p14="http://schemas.microsoft.com/office/powerpoint/2010/main" val="3022441292"/>
              </p:ext>
            </p:extLst>
          </p:nvPr>
        </p:nvGraphicFramePr>
        <p:xfrm>
          <a:off x="7706882" y="5166687"/>
          <a:ext cx="4398732" cy="1221868"/>
        </p:xfrm>
        <a:graphic>
          <a:graphicData uri="http://schemas.openxmlformats.org/presentationml/2006/ole">
            <mc:AlternateContent xmlns:mc="http://schemas.openxmlformats.org/markup-compatibility/2006">
              <mc:Choice xmlns:v="urn:schemas-microsoft-com:vml" Requires="v">
                <p:oleObj spid="_x0000_s3139" name="Equation" r:id="rId8" imgW="1562100" imgH="431800" progId="Equation.DSMT4">
                  <p:embed/>
                </p:oleObj>
              </mc:Choice>
              <mc:Fallback>
                <p:oleObj name="Equation" r:id="rId8" imgW="1562100" imgH="431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6882" y="5166687"/>
                        <a:ext cx="4398732" cy="1221868"/>
                      </a:xfrm>
                      <a:prstGeom prst="rect">
                        <a:avLst/>
                      </a:prstGeom>
                      <a:solidFill>
                        <a:srgbClr val="FFC000"/>
                      </a:solidFill>
                      <a:ln>
                        <a:solidFill>
                          <a:srgbClr val="FF0000"/>
                        </a:solidFill>
                      </a:ln>
                    </p:spPr>
                  </p:pic>
                </p:oleObj>
              </mc:Fallback>
            </mc:AlternateContent>
          </a:graphicData>
        </a:graphic>
      </p:graphicFrame>
      <p:sp>
        <p:nvSpPr>
          <p:cNvPr id="18" name="TextBox 17">
            <a:extLst>
              <a:ext uri="{FF2B5EF4-FFF2-40B4-BE49-F238E27FC236}">
                <a16:creationId xmlns:a16="http://schemas.microsoft.com/office/drawing/2014/main" id="{9040053F-BC8F-41A4-AF11-6891E4D9C2E0}"/>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390643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720340" y="120382"/>
            <a:ext cx="7615378" cy="523220"/>
          </a:xfrm>
          <a:prstGeom prst="rect">
            <a:avLst/>
          </a:prstGeom>
          <a:noFill/>
        </p:spPr>
        <p:txBody>
          <a:bodyPr wrap="square">
            <a:spAutoFit/>
          </a:bodyPr>
          <a:lstStyle/>
          <a:p>
            <a:pPr algn="ctr"/>
            <a:r>
              <a:rPr lang="en-GB" sz="2800" dirty="0" err="1">
                <a:solidFill>
                  <a:schemeClr val="bg2">
                    <a:lumMod val="10000"/>
                  </a:schemeClr>
                </a:solidFill>
              </a:rPr>
              <a:t>Rosensweig’s</a:t>
            </a:r>
            <a:r>
              <a:rPr lang="en-GB" sz="2800" dirty="0">
                <a:solidFill>
                  <a:schemeClr val="bg2">
                    <a:lumMod val="10000"/>
                  </a:schemeClr>
                </a:solidFill>
              </a:rPr>
              <a:t> Theory for Magnetic Hyperthermia</a:t>
            </a:r>
            <a:endParaRPr lang="en-US" sz="2800" dirty="0">
              <a:solidFill>
                <a:schemeClr val="bg2">
                  <a:lumMod val="10000"/>
                </a:schemeClr>
              </a:solidFill>
            </a:endParaRPr>
          </a:p>
        </p:txBody>
      </p:sp>
      <p:sp>
        <p:nvSpPr>
          <p:cNvPr id="2" name="Slide Number Placeholder 1">
            <a:extLst>
              <a:ext uri="{FF2B5EF4-FFF2-40B4-BE49-F238E27FC236}">
                <a16:creationId xmlns:a16="http://schemas.microsoft.com/office/drawing/2014/main" id="{31BBD508-D93E-488C-AA28-4357853250FF}"/>
              </a:ext>
            </a:extLst>
          </p:cNvPr>
          <p:cNvSpPr>
            <a:spLocks noGrp="1"/>
          </p:cNvSpPr>
          <p:nvPr>
            <p:ph type="sldNum" sz="quarter" idx="12"/>
          </p:nvPr>
        </p:nvSpPr>
        <p:spPr>
          <a:xfrm>
            <a:off x="78740" y="6435587"/>
            <a:ext cx="2641600" cy="365760"/>
          </a:xfrm>
        </p:spPr>
        <p:txBody>
          <a:bodyPr/>
          <a:lstStyle/>
          <a:p>
            <a:fld id="{BFDFBF6D-78F9-4924-B854-B3D06287C8F4}" type="slidenum">
              <a:rPr lang="en-US" smtClean="0"/>
              <a:t>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DAAE6B-B4AB-41B3-BE35-81CD9E58A4FE}"/>
                  </a:ext>
                </a:extLst>
              </p:cNvPr>
              <p:cNvSpPr txBox="1"/>
              <p:nvPr/>
            </p:nvSpPr>
            <p:spPr>
              <a:xfrm>
                <a:off x="2620443" y="1290228"/>
                <a:ext cx="6361386" cy="847604"/>
              </a:xfrm>
              <a:prstGeom prst="rect">
                <a:avLst/>
              </a:prstGeom>
              <a:no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r>
                        <a:rPr lang="en-US" sz="2400" i="0">
                          <a:latin typeface="Cambria Math" panose="02040503050406030204" pitchFamily="18" charset="0"/>
                        </a:rPr>
                        <m:t>=</m:t>
                      </m:r>
                      <m:r>
                        <a:rPr lang="en-US" sz="2400" i="1">
                          <a:latin typeface="Cambria Math" panose="02040503050406030204" pitchFamily="18" charset="0"/>
                        </a:rPr>
                        <m:t>𝑆𝐿𝑃</m:t>
                      </m:r>
                      <m:r>
                        <a:rPr lang="en-US" sz="2400" i="0">
                          <a:latin typeface="Cambria Math" panose="02040503050406030204" pitchFamily="18" charset="0"/>
                        </a:rPr>
                        <m:t>=</m:t>
                      </m:r>
                      <m:r>
                        <a:rPr lang="en-US" sz="2400" i="1">
                          <a:latin typeface="Cambria Math" panose="02040503050406030204" pitchFamily="18" charset="0"/>
                        </a:rPr>
                        <m:t>𝑓</m:t>
                      </m:r>
                      <m:r>
                        <a:rPr lang="en-US" sz="2400" i="0">
                          <a:latin typeface="Cambria Math" panose="02040503050406030204" pitchFamily="18" charset="0"/>
                        </a:rPr>
                        <m:t>∆</m:t>
                      </m:r>
                      <m:r>
                        <a:rPr lang="en-US" sz="2400" i="1">
                          <a:latin typeface="Cambria Math" panose="02040503050406030204" pitchFamily="18" charset="0"/>
                        </a:rPr>
                        <m:t>𝑈</m:t>
                      </m:r>
                      <m:r>
                        <a:rPr lang="en-US" sz="2400" i="0">
                          <a:latin typeface="Cambria Math" panose="02040503050406030204" pitchFamily="18" charset="0"/>
                        </a:rPr>
                        <m:t>=−</m:t>
                      </m:r>
                      <m:r>
                        <a:rPr lang="en-US" sz="2400" i="1">
                          <a:latin typeface="Cambria Math" panose="02040503050406030204" pitchFamily="18" charset="0"/>
                        </a:rPr>
                        <m:t>𝑓</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nary>
                        <m:naryPr>
                          <m:chr m:val="∮"/>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𝑀𝑑𝐻</m:t>
                          </m:r>
                        </m:e>
                      </m:nary>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r>
                        <a:rPr lang="en-US" sz="2400" i="1">
                          <a:latin typeface="Cambria Math" panose="02040503050406030204" pitchFamily="18" charset="0"/>
                        </a:rPr>
                        <m:t>𝜋</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𝜒</m:t>
                          </m:r>
                        </m:e>
                        <m:sup>
                          <m:r>
                            <a:rPr lang="en-US" sz="2400" i="0">
                              <a:latin typeface="Cambria Math" panose="02040503050406030204" pitchFamily="18" charset="0"/>
                            </a:rPr>
                            <m:t>′′</m:t>
                          </m:r>
                        </m:sup>
                      </m:sSup>
                      <m:r>
                        <a:rPr lang="en-US" sz="2400" i="1">
                          <a:latin typeface="Cambria Math" panose="02040503050406030204" pitchFamily="18" charset="0"/>
                        </a:rPr>
                        <m:t>𝑓</m:t>
                      </m:r>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𝐻</m:t>
                          </m:r>
                        </m:e>
                        <m:sub>
                          <m:r>
                            <a:rPr lang="en-US" sz="2400" i="0">
                              <a:latin typeface="Cambria Math" panose="02040503050406030204" pitchFamily="18" charset="0"/>
                            </a:rPr>
                            <m:t>0</m:t>
                          </m:r>
                        </m:sub>
                        <m:sup>
                          <m:r>
                            <a:rPr lang="en-US" sz="2400" i="0">
                              <a:latin typeface="Cambria Math" panose="02040503050406030204" pitchFamily="18" charset="0"/>
                            </a:rPr>
                            <m:t>2</m:t>
                          </m:r>
                        </m:sup>
                      </m:sSubSup>
                    </m:oMath>
                  </m:oMathPara>
                </a14:m>
                <a:endParaRPr lang="en-US" sz="2400" dirty="0"/>
              </a:p>
            </p:txBody>
          </p:sp>
        </mc:Choice>
        <mc:Fallback xmlns="">
          <p:sp>
            <p:nvSpPr>
              <p:cNvPr id="20" name="TextBox 19">
                <a:extLst>
                  <a:ext uri="{FF2B5EF4-FFF2-40B4-BE49-F238E27FC236}">
                    <a16:creationId xmlns:a16="http://schemas.microsoft.com/office/drawing/2014/main" id="{78DAAE6B-B4AB-41B3-BE35-81CD9E58A4FE}"/>
                  </a:ext>
                </a:extLst>
              </p:cNvPr>
              <p:cNvSpPr txBox="1">
                <a:spLocks noRot="1" noChangeAspect="1" noMove="1" noResize="1" noEditPoints="1" noAdjustHandles="1" noChangeArrowheads="1" noChangeShapeType="1" noTextEdit="1"/>
              </p:cNvSpPr>
              <p:nvPr/>
            </p:nvSpPr>
            <p:spPr>
              <a:xfrm>
                <a:off x="2620443" y="1290228"/>
                <a:ext cx="6361386" cy="847604"/>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D6A6C0F6-9650-4D3E-B003-114F8E99D2C8}"/>
              </a:ext>
            </a:extLst>
          </p:cNvPr>
          <p:cNvSpPr txBox="1"/>
          <p:nvPr/>
        </p:nvSpPr>
        <p:spPr>
          <a:xfrm>
            <a:off x="3637671" y="6334780"/>
            <a:ext cx="8777653" cy="523220"/>
          </a:xfrm>
          <a:prstGeom prst="rect">
            <a:avLst/>
          </a:prstGeom>
          <a:noFill/>
        </p:spPr>
        <p:txBody>
          <a:bodyPr wrap="square">
            <a:spAutoFit/>
          </a:bodyPr>
          <a:lstStyle/>
          <a:p>
            <a:pPr>
              <a:spcBef>
                <a:spcPts val="0"/>
              </a:spcBef>
              <a:spcAft>
                <a:spcPts val="0"/>
              </a:spcAft>
            </a:pPr>
            <a:r>
              <a:rPr lang="en-GB" sz="1400" dirty="0">
                <a:effectLst/>
              </a:rPr>
              <a:t>R.E. </a:t>
            </a:r>
            <a:r>
              <a:rPr lang="en-GB" sz="1400" dirty="0" err="1">
                <a:effectLst/>
              </a:rPr>
              <a:t>Rosensweig</a:t>
            </a:r>
            <a:r>
              <a:rPr lang="en-GB" sz="1400" dirty="0">
                <a:effectLst/>
              </a:rPr>
              <a:t>, Heating magnetic fluid with alternating magnetic field, Journal of Magnetism and Magnetic Materials 252 (2002) 370–374. </a:t>
            </a:r>
            <a:r>
              <a:rPr lang="en-GB" sz="1400" dirty="0">
                <a:effectLst/>
                <a:hlinkClick r:id="rId6"/>
              </a:rPr>
              <a:t>https://doi.org/10.1016/S0304-8853(02)00706-0</a:t>
            </a:r>
            <a:r>
              <a:rPr lang="en-GB" sz="1400" dirty="0">
                <a:effectLst/>
              </a:rPr>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414A6C-E6E9-425A-91B6-75ABA1DA0FB9}"/>
                  </a:ext>
                </a:extLst>
              </p:cNvPr>
              <p:cNvSpPr txBox="1"/>
              <p:nvPr/>
            </p:nvSpPr>
            <p:spPr>
              <a:xfrm>
                <a:off x="3362150" y="2462025"/>
                <a:ext cx="4877972" cy="903965"/>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𝑆𝐿𝑃</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𝜋</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𝜇</m:t>
                              </m:r>
                            </m:e>
                            <m:sub>
                              <m:r>
                                <a:rPr lang="en-US" sz="2400" i="0">
                                  <a:latin typeface="Cambria Math" panose="02040503050406030204" pitchFamily="18" charset="0"/>
                                </a:rPr>
                                <m:t>0</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𝜒</m:t>
                              </m:r>
                            </m:e>
                            <m:sub>
                              <m:r>
                                <a:rPr lang="en-US" sz="2400" i="0">
                                  <a:latin typeface="Cambria Math" panose="02040503050406030204" pitchFamily="18" charset="0"/>
                                </a:rPr>
                                <m:t>0</m:t>
                              </m:r>
                            </m:sub>
                          </m:sSub>
                          <m:sSubSup>
                            <m:sSubSupPr>
                              <m:ctrlPr>
                                <a:rPr lang="en-US" sz="2400" i="1">
                                  <a:solidFill>
                                    <a:srgbClr val="836967"/>
                                  </a:solidFill>
                                  <a:latin typeface="Cambria Math" panose="02040503050406030204" pitchFamily="18" charset="0"/>
                                </a:rPr>
                              </m:ctrlPr>
                            </m:sSubSupPr>
                            <m:e>
                              <m:r>
                                <a:rPr lang="en-US" sz="2400" i="1">
                                  <a:latin typeface="Cambria Math" panose="02040503050406030204" pitchFamily="18" charset="0"/>
                                </a:rPr>
                                <m:t>𝐻</m:t>
                              </m:r>
                            </m:e>
                            <m:sub>
                              <m:r>
                                <a:rPr lang="en-US" sz="2400" i="0">
                                  <a:latin typeface="Cambria Math" panose="02040503050406030204" pitchFamily="18" charset="0"/>
                                </a:rPr>
                                <m:t>0</m:t>
                              </m:r>
                            </m:sub>
                            <m:sup>
                              <m:r>
                                <a:rPr lang="en-US" sz="2400" i="0">
                                  <a:latin typeface="Cambria Math" panose="02040503050406030204" pitchFamily="18" charset="0"/>
                                </a:rPr>
                                <m:t>2</m:t>
                              </m:r>
                            </m:sup>
                          </m:sSubSup>
                          <m:r>
                            <a:rPr lang="en-US" sz="2400" i="1">
                              <a:latin typeface="Cambria Math" panose="02040503050406030204" pitchFamily="18" charset="0"/>
                            </a:rPr>
                            <m:t>𝑓</m:t>
                          </m:r>
                        </m:num>
                        <m:den>
                          <m:r>
                            <a:rPr lang="en-US" sz="2400" i="1">
                              <a:latin typeface="Cambria Math" panose="02040503050406030204" pitchFamily="18" charset="0"/>
                            </a:rPr>
                            <m:t>𝜌</m:t>
                          </m:r>
                        </m:den>
                      </m:f>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num>
                        <m:den>
                          <m:r>
                            <a:rPr lang="en-US" sz="2400" i="0">
                              <a:latin typeface="Cambria Math" panose="02040503050406030204" pitchFamily="18" charset="0"/>
                            </a:rPr>
                            <m:t>1+</m:t>
                          </m:r>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𝑓</m:t>
                                  </m:r>
                                  <m:r>
                                    <a:rPr lang="en-US" sz="2400" i="1">
                                      <a:latin typeface="Cambria Math" panose="02040503050406030204" pitchFamily="18" charset="0"/>
                                    </a:rPr>
                                    <m:t>𝜏</m:t>
                                  </m:r>
                                </m:e>
                              </m:d>
                            </m:e>
                            <m:sup>
                              <m:r>
                                <a:rPr lang="en-US" sz="2400" i="0">
                                  <a:latin typeface="Cambria Math" panose="02040503050406030204" pitchFamily="18" charset="0"/>
                                </a:rPr>
                                <m:t>2</m:t>
                              </m:r>
                            </m:sup>
                          </m:sSup>
                        </m:den>
                      </m:f>
                    </m:oMath>
                  </m:oMathPara>
                </a14:m>
                <a:endParaRPr lang="en-US" sz="2400" dirty="0"/>
              </a:p>
            </p:txBody>
          </p:sp>
        </mc:Choice>
        <mc:Fallback xmlns="">
          <p:sp>
            <p:nvSpPr>
              <p:cNvPr id="22" name="TextBox 21">
                <a:extLst>
                  <a:ext uri="{FF2B5EF4-FFF2-40B4-BE49-F238E27FC236}">
                    <a16:creationId xmlns:a16="http://schemas.microsoft.com/office/drawing/2014/main" id="{11414A6C-E6E9-425A-91B6-75ABA1DA0FB9}"/>
                  </a:ext>
                </a:extLst>
              </p:cNvPr>
              <p:cNvSpPr txBox="1">
                <a:spLocks noRot="1" noChangeAspect="1" noMove="1" noResize="1" noEditPoints="1" noAdjustHandles="1" noChangeArrowheads="1" noChangeShapeType="1" noTextEdit="1"/>
              </p:cNvSpPr>
              <p:nvPr/>
            </p:nvSpPr>
            <p:spPr>
              <a:xfrm>
                <a:off x="3362150" y="2462025"/>
                <a:ext cx="4877972" cy="903965"/>
              </a:xfrm>
              <a:prstGeom prst="rect">
                <a:avLst/>
              </a:prstGeom>
              <a:blipFill>
                <a:blip r:embed="rId7"/>
                <a:stretch>
                  <a:fillRect/>
                </a:stretch>
              </a:blipFill>
              <a:ln w="38100">
                <a:solidFill>
                  <a:srgbClr val="FF0000"/>
                </a:solidFill>
              </a:ln>
            </p:spPr>
            <p:txBody>
              <a:bodyPr/>
              <a:lstStyle/>
              <a:p>
                <a:r>
                  <a:rPr lang="en-US">
                    <a:noFill/>
                  </a:rPr>
                  <a:t> </a:t>
                </a:r>
              </a:p>
            </p:txBody>
          </p:sp>
        </mc:Fallback>
      </mc:AlternateContent>
      <p:sp>
        <p:nvSpPr>
          <p:cNvPr id="24" name="Arrow: Curved Left 23">
            <a:extLst>
              <a:ext uri="{FF2B5EF4-FFF2-40B4-BE49-F238E27FC236}">
                <a16:creationId xmlns:a16="http://schemas.microsoft.com/office/drawing/2014/main" id="{FD38465D-3E21-4ACC-A5B6-D9D00450D461}"/>
              </a:ext>
            </a:extLst>
          </p:cNvPr>
          <p:cNvSpPr/>
          <p:nvPr/>
        </p:nvSpPr>
        <p:spPr>
          <a:xfrm>
            <a:off x="9232864" y="1754876"/>
            <a:ext cx="677386" cy="136447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83D740C1-D8B1-42F9-A9A4-A5FE5477E619}"/>
              </a:ext>
            </a:extLst>
          </p:cNvPr>
          <p:cNvSpPr txBox="1"/>
          <p:nvPr/>
        </p:nvSpPr>
        <p:spPr>
          <a:xfrm>
            <a:off x="10161285" y="1810826"/>
            <a:ext cx="1843453" cy="1200329"/>
          </a:xfrm>
          <a:prstGeom prst="rect">
            <a:avLst/>
          </a:prstGeom>
          <a:noFill/>
        </p:spPr>
        <p:txBody>
          <a:bodyPr wrap="square">
            <a:spAutoFit/>
          </a:bodyPr>
          <a:lstStyle/>
          <a:p>
            <a:pPr algn="ctr"/>
            <a:r>
              <a:rPr lang="en-US" sz="2400" dirty="0"/>
              <a:t>Accounting </a:t>
            </a:r>
            <a:r>
              <a:rPr lang="en-US" sz="2400" dirty="0" err="1"/>
              <a:t>Shliomis</a:t>
            </a:r>
            <a:r>
              <a:rPr lang="en-US" sz="2400" dirty="0"/>
              <a:t> relaxation </a:t>
            </a:r>
          </a:p>
        </p:txBody>
      </p:sp>
      <p:sp>
        <p:nvSpPr>
          <p:cNvPr id="33" name="TextBox 32">
            <a:extLst>
              <a:ext uri="{FF2B5EF4-FFF2-40B4-BE49-F238E27FC236}">
                <a16:creationId xmlns:a16="http://schemas.microsoft.com/office/drawing/2014/main" id="{1703655A-1B2E-44D8-8021-7D83582C037B}"/>
              </a:ext>
            </a:extLst>
          </p:cNvPr>
          <p:cNvSpPr txBox="1"/>
          <p:nvPr/>
        </p:nvSpPr>
        <p:spPr>
          <a:xfrm>
            <a:off x="5826150" y="3818913"/>
            <a:ext cx="5465672" cy="1569660"/>
          </a:xfrm>
          <a:prstGeom prst="rect">
            <a:avLst/>
          </a:prstGeom>
          <a:noFill/>
          <a:ln w="28575">
            <a:solidFill>
              <a:srgbClr val="92D050"/>
            </a:solidFill>
          </a:ln>
        </p:spPr>
        <p:txBody>
          <a:bodyPr wrap="square">
            <a:spAutoFit/>
          </a:bodyPr>
          <a:lstStyle/>
          <a:p>
            <a:r>
              <a:rPr lang="en-US" sz="2400" b="1" dirty="0"/>
              <a:t>Assumptions of </a:t>
            </a:r>
            <a:r>
              <a:rPr lang="en-US" sz="2400" b="1" dirty="0" err="1"/>
              <a:t>Rosensweig’s</a:t>
            </a:r>
            <a:r>
              <a:rPr lang="en-US" sz="2400" b="1" dirty="0"/>
              <a:t> Theory</a:t>
            </a:r>
            <a:endParaRPr lang="en-GB" sz="2400" b="1" dirty="0"/>
          </a:p>
          <a:p>
            <a:pPr marL="285750" indent="-285750">
              <a:buFont typeface="Arial" panose="020B0604020202020204" pitchFamily="34" charset="0"/>
              <a:buChar char="•"/>
            </a:pPr>
            <a:r>
              <a:rPr lang="en-GB" sz="2400" dirty="0"/>
              <a:t>non-interacting particles,</a:t>
            </a:r>
          </a:p>
          <a:p>
            <a:pPr marL="285750" indent="-285750">
              <a:buFont typeface="Arial" panose="020B0604020202020204" pitchFamily="34" charset="0"/>
              <a:buChar char="•"/>
            </a:pPr>
            <a:r>
              <a:rPr lang="en-US" sz="2400" dirty="0"/>
              <a:t>uniform particle properties</a:t>
            </a:r>
          </a:p>
          <a:p>
            <a:pPr marL="285750" indent="-285750">
              <a:buFont typeface="Arial" panose="020B0604020202020204" pitchFamily="34" charset="0"/>
              <a:buChar char="•"/>
            </a:pPr>
            <a:r>
              <a:rPr lang="en-GB" sz="2400" dirty="0"/>
              <a:t>absence of anisotropy or shape effects</a:t>
            </a:r>
            <a:endParaRPr lang="en-US" sz="2400"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D380527-17FA-4E6F-937B-62B0982BA706}"/>
                  </a:ext>
                </a:extLst>
              </p:cNvPr>
              <p:cNvSpPr txBox="1"/>
              <p:nvPr/>
            </p:nvSpPr>
            <p:spPr>
              <a:xfrm>
                <a:off x="587700" y="3788134"/>
                <a:ext cx="4877972" cy="1938992"/>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𝜒</m:t>
                        </m:r>
                      </m:e>
                      <m:sub>
                        <m:r>
                          <a:rPr lang="en-US" sz="2400" i="0">
                            <a:latin typeface="Cambria Math" panose="02040503050406030204" pitchFamily="18" charset="0"/>
                          </a:rPr>
                          <m:t>0</m:t>
                        </m:r>
                      </m:sub>
                    </m:sSub>
                  </m:oMath>
                </a14:m>
                <a:r>
                  <a:rPr lang="en-US" sz="2400" dirty="0">
                    <a:latin typeface="Cambria Math" panose="02040503050406030204" pitchFamily="18" charset="0"/>
                  </a:rPr>
                  <a:t>  :</a:t>
                </a:r>
                <a:r>
                  <a:rPr lang="en-US" sz="2400" i="1" dirty="0">
                    <a:latin typeface="Cambria Math" panose="02040503050406030204" pitchFamily="18" charset="0"/>
                  </a:rPr>
                  <a:t> </a:t>
                </a:r>
                <a:r>
                  <a:rPr lang="en-US" sz="2400" dirty="0"/>
                  <a:t>equilibrium susceptibility</a:t>
                </a:r>
                <a:endParaRPr lang="en-US" sz="2400" i="1"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2400" b="0" i="1" smtClean="0">
                        <a:solidFill>
                          <a:srgbClr val="836967"/>
                        </a:solidFill>
                        <a:latin typeface="Cambria Math" panose="02040503050406030204" pitchFamily="18" charset="0"/>
                      </a:rPr>
                      <m:t>𝐻</m:t>
                    </m:r>
                    <m:r>
                      <a:rPr lang="en-US" sz="2400" b="0" i="1" baseline="-25000" smtClean="0">
                        <a:solidFill>
                          <a:srgbClr val="836967"/>
                        </a:solidFill>
                        <a:latin typeface="Cambria Math" panose="02040503050406030204" pitchFamily="18" charset="0"/>
                      </a:rPr>
                      <m:t>0</m:t>
                    </m:r>
                  </m:oMath>
                </a14:m>
                <a:r>
                  <a:rPr lang="en-US" sz="2400" i="1" baseline="-25000" dirty="0">
                    <a:latin typeface="Cambria Math" panose="02040503050406030204" pitchFamily="18" charset="0"/>
                  </a:rPr>
                  <a:t>  </a:t>
                </a:r>
                <a:r>
                  <a:rPr lang="en-US" sz="2400" dirty="0">
                    <a:latin typeface="Cambria Math" panose="02040503050406030204" pitchFamily="18" charset="0"/>
                  </a:rPr>
                  <a:t>:</a:t>
                </a:r>
                <a:r>
                  <a:rPr lang="en-US" sz="2400" i="1" dirty="0">
                    <a:latin typeface="Cambria Math" panose="02040503050406030204" pitchFamily="18" charset="0"/>
                  </a:rPr>
                  <a:t> </a:t>
                </a:r>
                <a:r>
                  <a:rPr lang="en-US" sz="2400" dirty="0"/>
                  <a:t>field amplitude</a:t>
                </a:r>
                <a:endParaRPr lang="en-US" sz="2400" i="1" baseline="-25000"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2400" i="1">
                        <a:latin typeface="Cambria Math" panose="02040503050406030204" pitchFamily="18" charset="0"/>
                      </a:rPr>
                      <m:t>𝑓</m:t>
                    </m:r>
                  </m:oMath>
                </a14:m>
                <a:r>
                  <a:rPr lang="en-US" sz="2400" dirty="0"/>
                  <a:t>   </a:t>
                </a:r>
                <a:r>
                  <a:rPr lang="en-US" sz="2400" dirty="0">
                    <a:latin typeface="Cambria Math" panose="02040503050406030204" pitchFamily="18" charset="0"/>
                  </a:rPr>
                  <a:t>:</a:t>
                </a:r>
                <a:r>
                  <a:rPr lang="en-US" sz="2400" i="1" dirty="0">
                    <a:latin typeface="Cambria Math" panose="02040503050406030204" pitchFamily="18" charset="0"/>
                  </a:rPr>
                  <a:t> </a:t>
                </a:r>
                <a:r>
                  <a:rPr lang="en-US" sz="2400" dirty="0"/>
                  <a:t>frequency</a:t>
                </a:r>
              </a:p>
              <a:p>
                <a:pPr marL="285750" indent="-28575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𝜏</m:t>
                    </m:r>
                  </m:oMath>
                </a14:m>
                <a:r>
                  <a:rPr lang="en-US" sz="2400" dirty="0"/>
                  <a:t>   : effective relaxation time</a:t>
                </a:r>
              </a:p>
              <a:p>
                <a:pPr marL="285750" indent="-28575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𝜌</m:t>
                    </m:r>
                  </m:oMath>
                </a14:m>
                <a:r>
                  <a:rPr lang="en-US" sz="2400" dirty="0"/>
                  <a:t>   : material density</a:t>
                </a:r>
              </a:p>
            </p:txBody>
          </p:sp>
        </mc:Choice>
        <mc:Fallback xmlns="">
          <p:sp>
            <p:nvSpPr>
              <p:cNvPr id="38" name="TextBox 37">
                <a:extLst>
                  <a:ext uri="{FF2B5EF4-FFF2-40B4-BE49-F238E27FC236}">
                    <a16:creationId xmlns:a16="http://schemas.microsoft.com/office/drawing/2014/main" id="{DD380527-17FA-4E6F-937B-62B0982BA706}"/>
                  </a:ext>
                </a:extLst>
              </p:cNvPr>
              <p:cNvSpPr txBox="1">
                <a:spLocks noRot="1" noChangeAspect="1" noMove="1" noResize="1" noEditPoints="1" noAdjustHandles="1" noChangeArrowheads="1" noChangeShapeType="1" noTextEdit="1"/>
              </p:cNvSpPr>
              <p:nvPr/>
            </p:nvSpPr>
            <p:spPr>
              <a:xfrm>
                <a:off x="587700" y="3788134"/>
                <a:ext cx="4877972" cy="1938992"/>
              </a:xfrm>
              <a:prstGeom prst="rect">
                <a:avLst/>
              </a:prstGeom>
              <a:blipFill>
                <a:blip r:embed="rId8"/>
                <a:stretch>
                  <a:fillRect l="-1623" t="-2830" b="-628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A490E5D-A29F-45DB-8ED8-240C145603B6}"/>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63254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97F032-EA47-4EDB-8C63-99E227A1CB1C}"/>
              </a:ext>
            </a:extLst>
          </p:cNvPr>
          <p:cNvSpPr/>
          <p:nvPr/>
        </p:nvSpPr>
        <p:spPr>
          <a:xfrm>
            <a:off x="-3222" y="-1692"/>
            <a:ext cx="12201525" cy="84354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Candara" pitchFamily="34" charset="0"/>
            </a:endParaRPr>
          </a:p>
        </p:txBody>
      </p:sp>
      <p:pic>
        <p:nvPicPr>
          <p:cNvPr id="8" name="Picture 7">
            <a:extLst>
              <a:ext uri="{FF2B5EF4-FFF2-40B4-BE49-F238E27FC236}">
                <a16:creationId xmlns:a16="http://schemas.microsoft.com/office/drawing/2014/main" id="{60CBE0FF-D0F0-4DCC-89C8-4C7D9090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86" y="45452"/>
            <a:ext cx="1002628" cy="701840"/>
          </a:xfrm>
          <a:prstGeom prst="rect">
            <a:avLst/>
          </a:prstGeom>
        </p:spPr>
      </p:pic>
      <p:sp>
        <p:nvSpPr>
          <p:cNvPr id="12" name="TextBox 11">
            <a:extLst>
              <a:ext uri="{FF2B5EF4-FFF2-40B4-BE49-F238E27FC236}">
                <a16:creationId xmlns:a16="http://schemas.microsoft.com/office/drawing/2014/main" id="{B5F6D007-3F45-48DD-8E39-B510A396DECA}"/>
              </a:ext>
            </a:extLst>
          </p:cNvPr>
          <p:cNvSpPr txBox="1"/>
          <p:nvPr/>
        </p:nvSpPr>
        <p:spPr>
          <a:xfrm>
            <a:off x="2995175" y="-78601"/>
            <a:ext cx="7614768" cy="954107"/>
          </a:xfrm>
          <a:prstGeom prst="rect">
            <a:avLst/>
          </a:prstGeom>
          <a:noFill/>
        </p:spPr>
        <p:txBody>
          <a:bodyPr wrap="square">
            <a:spAutoFit/>
          </a:bodyPr>
          <a:lstStyle/>
          <a:p>
            <a:pPr algn="ctr"/>
            <a:r>
              <a:rPr lang="en-US" sz="2800" dirty="0">
                <a:solidFill>
                  <a:schemeClr val="bg2">
                    <a:lumMod val="10000"/>
                  </a:schemeClr>
                </a:solidFill>
              </a:rPr>
              <a:t>Hyperthermia </a:t>
            </a:r>
            <a:r>
              <a:rPr lang="en-US" sz="2800" dirty="0"/>
              <a:t>curves and SLP values for constant field (25 </a:t>
            </a:r>
            <a:r>
              <a:rPr lang="en-US" sz="2800" dirty="0" err="1"/>
              <a:t>mT</a:t>
            </a:r>
            <a:r>
              <a:rPr lang="en-US" sz="2800" dirty="0"/>
              <a:t>)</a:t>
            </a:r>
            <a:endParaRPr lang="en-US" sz="2800" dirty="0">
              <a:solidFill>
                <a:schemeClr val="bg2">
                  <a:lumMod val="10000"/>
                </a:schemeClr>
              </a:solidFill>
            </a:endParaRPr>
          </a:p>
        </p:txBody>
      </p:sp>
      <p:pic>
        <p:nvPicPr>
          <p:cNvPr id="7" name="Рисунок 6"/>
          <p:cNvPicPr/>
          <p:nvPr/>
        </p:nvPicPr>
        <p:blipFill>
          <a:blip r:embed="rId4">
            <a:extLst>
              <a:ext uri="{28A0092B-C50C-407E-A947-70E740481C1C}">
                <a14:useLocalDpi xmlns:a14="http://schemas.microsoft.com/office/drawing/2010/main" val="0"/>
              </a:ext>
            </a:extLst>
          </a:blip>
          <a:srcRect/>
          <a:stretch/>
        </p:blipFill>
        <p:spPr>
          <a:xfrm>
            <a:off x="449943" y="1371735"/>
            <a:ext cx="5790687" cy="4629785"/>
          </a:xfrm>
          <a:prstGeom prst="rect">
            <a:avLst/>
          </a:prstGeom>
        </p:spPr>
      </p:pic>
      <p:pic>
        <p:nvPicPr>
          <p:cNvPr id="10" name="Рисунок 9"/>
          <p:cNvPicPr/>
          <p:nvPr/>
        </p:nvPicPr>
        <p:blipFill>
          <a:blip r:embed="rId5">
            <a:extLst>
              <a:ext uri="{28A0092B-C50C-407E-A947-70E740481C1C}">
                <a14:useLocalDpi xmlns:a14="http://schemas.microsoft.com/office/drawing/2010/main" val="0"/>
              </a:ext>
            </a:extLst>
          </a:blip>
          <a:srcRect/>
          <a:stretch/>
        </p:blipFill>
        <p:spPr>
          <a:xfrm>
            <a:off x="6240630" y="1398690"/>
            <a:ext cx="5719844" cy="4575875"/>
          </a:xfrm>
          <a:prstGeom prst="rect">
            <a:avLst/>
          </a:prstGeom>
        </p:spPr>
      </p:pic>
      <p:sp>
        <p:nvSpPr>
          <p:cNvPr id="2" name="Slide Number Placeholder 1">
            <a:extLst>
              <a:ext uri="{FF2B5EF4-FFF2-40B4-BE49-F238E27FC236}">
                <a16:creationId xmlns:a16="http://schemas.microsoft.com/office/drawing/2014/main" id="{970C49BF-1BBF-4EF3-8095-A3594BEFA5FE}"/>
              </a:ext>
            </a:extLst>
          </p:cNvPr>
          <p:cNvSpPr>
            <a:spLocks noGrp="1"/>
          </p:cNvSpPr>
          <p:nvPr>
            <p:ph type="sldNum" sz="quarter" idx="12"/>
          </p:nvPr>
        </p:nvSpPr>
        <p:spPr/>
        <p:txBody>
          <a:bodyPr/>
          <a:lstStyle/>
          <a:p>
            <a:fld id="{BFDFBF6D-78F9-4924-B854-B3D06287C8F4}" type="slidenum">
              <a:rPr lang="en-US" smtClean="0"/>
              <a:t>9</a:t>
            </a:fld>
            <a:endParaRPr lang="en-US"/>
          </a:p>
        </p:txBody>
      </p:sp>
      <p:sp>
        <p:nvSpPr>
          <p:cNvPr id="9" name="TextBox 8">
            <a:extLst>
              <a:ext uri="{FF2B5EF4-FFF2-40B4-BE49-F238E27FC236}">
                <a16:creationId xmlns:a16="http://schemas.microsoft.com/office/drawing/2014/main" id="{71E69334-6D66-4CBD-B3AE-A0AC41BC83F0}"/>
              </a:ext>
            </a:extLst>
          </p:cNvPr>
          <p:cNvSpPr txBox="1"/>
          <p:nvPr/>
        </p:nvSpPr>
        <p:spPr>
          <a:xfrm>
            <a:off x="86385" y="98312"/>
            <a:ext cx="2531555" cy="584775"/>
          </a:xfrm>
          <a:prstGeom prst="rect">
            <a:avLst/>
          </a:prstGeom>
          <a:noFill/>
        </p:spPr>
        <p:txBody>
          <a:bodyPr wrap="square" rtlCol="0">
            <a:spAutoFit/>
          </a:bodyPr>
          <a:lstStyle/>
          <a:p>
            <a:r>
              <a:rPr lang="en-US" sz="3200" b="1" i="1" dirty="0">
                <a:solidFill>
                  <a:srgbClr val="0070C0"/>
                </a:solidFill>
              </a:rPr>
              <a:t>NPRM 2025</a:t>
            </a:r>
          </a:p>
        </p:txBody>
      </p:sp>
    </p:spTree>
    <p:extLst>
      <p:ext uri="{BB962C8B-B14F-4D97-AF65-F5344CB8AC3E}">
        <p14:creationId xmlns:p14="http://schemas.microsoft.com/office/powerpoint/2010/main" val="2729616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2663</TotalTime>
  <Words>2015</Words>
  <Application>Microsoft Office PowerPoint</Application>
  <PresentationFormat>Widescreen</PresentationFormat>
  <Paragraphs>236</Paragraphs>
  <Slides>20</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4" baseType="lpstr">
      <vt:lpstr>Arial</vt:lpstr>
      <vt:lpstr>Bookman Old Style</vt:lpstr>
      <vt:lpstr>Calibri</vt:lpstr>
      <vt:lpstr>Cambria</vt:lpstr>
      <vt:lpstr>Cambria Math</vt:lpstr>
      <vt:lpstr>Candara</vt:lpstr>
      <vt:lpstr>Gill Sans MT</vt:lpstr>
      <vt:lpstr>GillSansMT</vt:lpstr>
      <vt:lpstr>Segoe UI</vt:lpstr>
      <vt:lpstr>Times New Roman</vt:lpstr>
      <vt:lpstr>Wingdings</vt:lpstr>
      <vt:lpstr>Wingdings 3</vt:lpstr>
      <vt:lpstr>Начальная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Robert Avetyan</cp:lastModifiedBy>
  <cp:revision>153</cp:revision>
  <dcterms:created xsi:type="dcterms:W3CDTF">2024-03-16T13:07:35Z</dcterms:created>
  <dcterms:modified xsi:type="dcterms:W3CDTF">2025-10-29T08:32:04Z</dcterms:modified>
</cp:coreProperties>
</file>